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545.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53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52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3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s/slide528.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517.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Override PartName="/ppt/slides/slide531.xml" ContentType="application/vnd.openxmlformats-officedocument.presentationml.slide+xml"/>
  <Override PartName="/ppt/slides/slide542.xml" ContentType="application/vnd.openxmlformats-officedocument.presentationml.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7"/>
  </p:notesMasterIdLst>
  <p:sldIdLst>
    <p:sldId id="282"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74" r:id="rId20"/>
    <p:sldId id="275" r:id="rId21"/>
    <p:sldId id="276" r:id="rId22"/>
    <p:sldId id="285" r:id="rId23"/>
    <p:sldId id="286"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847" r:id="rId57"/>
    <p:sldId id="321" r:id="rId58"/>
    <p:sldId id="322" r:id="rId59"/>
    <p:sldId id="323" r:id="rId60"/>
    <p:sldId id="324" r:id="rId61"/>
    <p:sldId id="325" r:id="rId62"/>
    <p:sldId id="326" r:id="rId63"/>
    <p:sldId id="327" r:id="rId64"/>
    <p:sldId id="328" r:id="rId65"/>
    <p:sldId id="329" r:id="rId66"/>
    <p:sldId id="330" r:id="rId67"/>
    <p:sldId id="848" r:id="rId68"/>
    <p:sldId id="849" r:id="rId69"/>
    <p:sldId id="851" r:id="rId70"/>
    <p:sldId id="331" r:id="rId71"/>
    <p:sldId id="332" r:id="rId72"/>
    <p:sldId id="333" r:id="rId73"/>
    <p:sldId id="852"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853" r:id="rId129"/>
    <p:sldId id="854" r:id="rId130"/>
    <p:sldId id="855" r:id="rId131"/>
    <p:sldId id="856" r:id="rId132"/>
    <p:sldId id="857" r:id="rId133"/>
    <p:sldId id="858" r:id="rId134"/>
    <p:sldId id="393" r:id="rId135"/>
    <p:sldId id="394" r:id="rId136"/>
    <p:sldId id="395" r:id="rId137"/>
    <p:sldId id="396" r:id="rId138"/>
    <p:sldId id="397" r:id="rId139"/>
    <p:sldId id="398" r:id="rId140"/>
    <p:sldId id="402" r:id="rId141"/>
    <p:sldId id="403" r:id="rId142"/>
    <p:sldId id="404" r:id="rId143"/>
    <p:sldId id="405" r:id="rId144"/>
    <p:sldId id="406" r:id="rId145"/>
    <p:sldId id="407" r:id="rId146"/>
    <p:sldId id="413" r:id="rId147"/>
    <p:sldId id="414" r:id="rId148"/>
    <p:sldId id="415" r:id="rId149"/>
    <p:sldId id="416" r:id="rId150"/>
    <p:sldId id="417" r:id="rId151"/>
    <p:sldId id="418" r:id="rId152"/>
    <p:sldId id="419" r:id="rId153"/>
    <p:sldId id="420" r:id="rId154"/>
    <p:sldId id="421" r:id="rId155"/>
    <p:sldId id="422" r:id="rId156"/>
    <p:sldId id="423" r:id="rId157"/>
    <p:sldId id="424" r:id="rId158"/>
    <p:sldId id="425" r:id="rId159"/>
    <p:sldId id="428" r:id="rId160"/>
    <p:sldId id="429" r:id="rId161"/>
    <p:sldId id="430" r:id="rId162"/>
    <p:sldId id="431" r:id="rId163"/>
    <p:sldId id="434" r:id="rId164"/>
    <p:sldId id="435" r:id="rId165"/>
    <p:sldId id="436" r:id="rId166"/>
    <p:sldId id="437" r:id="rId167"/>
    <p:sldId id="438" r:id="rId168"/>
    <p:sldId id="439" r:id="rId169"/>
    <p:sldId id="440" r:id="rId170"/>
    <p:sldId id="441" r:id="rId171"/>
    <p:sldId id="442" r:id="rId172"/>
    <p:sldId id="443" r:id="rId173"/>
    <p:sldId id="444" r:id="rId174"/>
    <p:sldId id="445" r:id="rId175"/>
    <p:sldId id="446" r:id="rId176"/>
    <p:sldId id="447" r:id="rId177"/>
    <p:sldId id="448" r:id="rId178"/>
    <p:sldId id="449" r:id="rId179"/>
    <p:sldId id="451" r:id="rId180"/>
    <p:sldId id="452" r:id="rId181"/>
    <p:sldId id="453" r:id="rId182"/>
    <p:sldId id="454" r:id="rId183"/>
    <p:sldId id="455" r:id="rId184"/>
    <p:sldId id="456" r:id="rId185"/>
    <p:sldId id="457" r:id="rId186"/>
    <p:sldId id="458" r:id="rId187"/>
    <p:sldId id="459" r:id="rId188"/>
    <p:sldId id="460" r:id="rId189"/>
    <p:sldId id="461" r:id="rId190"/>
    <p:sldId id="462" r:id="rId191"/>
    <p:sldId id="463" r:id="rId192"/>
    <p:sldId id="464" r:id="rId193"/>
    <p:sldId id="465" r:id="rId194"/>
    <p:sldId id="466"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3" r:id="rId229"/>
    <p:sldId id="504" r:id="rId230"/>
    <p:sldId id="505" r:id="rId231"/>
    <p:sldId id="506" r:id="rId232"/>
    <p:sldId id="507" r:id="rId233"/>
    <p:sldId id="508" r:id="rId234"/>
    <p:sldId id="509" r:id="rId235"/>
    <p:sldId id="510" r:id="rId236"/>
    <p:sldId id="511" r:id="rId237"/>
    <p:sldId id="512" r:id="rId238"/>
    <p:sldId id="513" r:id="rId239"/>
    <p:sldId id="514" r:id="rId240"/>
    <p:sldId id="515" r:id="rId241"/>
    <p:sldId id="516" r:id="rId242"/>
    <p:sldId id="517" r:id="rId243"/>
    <p:sldId id="518" r:id="rId244"/>
    <p:sldId id="519" r:id="rId245"/>
    <p:sldId id="520" r:id="rId246"/>
    <p:sldId id="521" r:id="rId247"/>
    <p:sldId id="522" r:id="rId248"/>
    <p:sldId id="523" r:id="rId249"/>
    <p:sldId id="524" r:id="rId250"/>
    <p:sldId id="525" r:id="rId251"/>
    <p:sldId id="526" r:id="rId252"/>
    <p:sldId id="527" r:id="rId253"/>
    <p:sldId id="528" r:id="rId254"/>
    <p:sldId id="529" r:id="rId255"/>
    <p:sldId id="530" r:id="rId256"/>
    <p:sldId id="531" r:id="rId257"/>
    <p:sldId id="532" r:id="rId258"/>
    <p:sldId id="533" r:id="rId259"/>
    <p:sldId id="534" r:id="rId260"/>
    <p:sldId id="535" r:id="rId261"/>
    <p:sldId id="536" r:id="rId262"/>
    <p:sldId id="537" r:id="rId263"/>
    <p:sldId id="538" r:id="rId264"/>
    <p:sldId id="539" r:id="rId265"/>
    <p:sldId id="540" r:id="rId266"/>
    <p:sldId id="541" r:id="rId267"/>
    <p:sldId id="542" r:id="rId268"/>
    <p:sldId id="543" r:id="rId269"/>
    <p:sldId id="544" r:id="rId270"/>
    <p:sldId id="545" r:id="rId271"/>
    <p:sldId id="546" r:id="rId272"/>
    <p:sldId id="547" r:id="rId273"/>
    <p:sldId id="548" r:id="rId274"/>
    <p:sldId id="549" r:id="rId275"/>
    <p:sldId id="550" r:id="rId276"/>
    <p:sldId id="551" r:id="rId277"/>
    <p:sldId id="552" r:id="rId278"/>
    <p:sldId id="553" r:id="rId279"/>
    <p:sldId id="554" r:id="rId280"/>
    <p:sldId id="555" r:id="rId281"/>
    <p:sldId id="556" r:id="rId282"/>
    <p:sldId id="557" r:id="rId283"/>
    <p:sldId id="558" r:id="rId284"/>
    <p:sldId id="618" r:id="rId285"/>
    <p:sldId id="560" r:id="rId286"/>
    <p:sldId id="561" r:id="rId287"/>
    <p:sldId id="562" r:id="rId288"/>
    <p:sldId id="563" r:id="rId289"/>
    <p:sldId id="564" r:id="rId290"/>
    <p:sldId id="565" r:id="rId291"/>
    <p:sldId id="566" r:id="rId292"/>
    <p:sldId id="567" r:id="rId293"/>
    <p:sldId id="570" r:id="rId294"/>
    <p:sldId id="571" r:id="rId295"/>
    <p:sldId id="572" r:id="rId296"/>
    <p:sldId id="573" r:id="rId297"/>
    <p:sldId id="574" r:id="rId298"/>
    <p:sldId id="575" r:id="rId299"/>
    <p:sldId id="576" r:id="rId300"/>
    <p:sldId id="577" r:id="rId301"/>
    <p:sldId id="578" r:id="rId302"/>
    <p:sldId id="579" r:id="rId303"/>
    <p:sldId id="580" r:id="rId304"/>
    <p:sldId id="581" r:id="rId305"/>
    <p:sldId id="582" r:id="rId306"/>
    <p:sldId id="583" r:id="rId307"/>
    <p:sldId id="584" r:id="rId308"/>
    <p:sldId id="585" r:id="rId309"/>
    <p:sldId id="586" r:id="rId310"/>
    <p:sldId id="587" r:id="rId311"/>
    <p:sldId id="588" r:id="rId312"/>
    <p:sldId id="589" r:id="rId313"/>
    <p:sldId id="590" r:id="rId314"/>
    <p:sldId id="591" r:id="rId315"/>
    <p:sldId id="592" r:id="rId316"/>
    <p:sldId id="593" r:id="rId317"/>
    <p:sldId id="594" r:id="rId318"/>
    <p:sldId id="595" r:id="rId319"/>
    <p:sldId id="596" r:id="rId320"/>
    <p:sldId id="597" r:id="rId321"/>
    <p:sldId id="598" r:id="rId322"/>
    <p:sldId id="599" r:id="rId323"/>
    <p:sldId id="602" r:id="rId324"/>
    <p:sldId id="603" r:id="rId325"/>
    <p:sldId id="604" r:id="rId326"/>
    <p:sldId id="605" r:id="rId327"/>
    <p:sldId id="606" r:id="rId328"/>
    <p:sldId id="607" r:id="rId329"/>
    <p:sldId id="619" r:id="rId330"/>
    <p:sldId id="620" r:id="rId331"/>
    <p:sldId id="621" r:id="rId332"/>
    <p:sldId id="622" r:id="rId333"/>
    <p:sldId id="623" r:id="rId334"/>
    <p:sldId id="624" r:id="rId335"/>
    <p:sldId id="625" r:id="rId336"/>
    <p:sldId id="626" r:id="rId337"/>
    <p:sldId id="627" r:id="rId338"/>
    <p:sldId id="628" r:id="rId339"/>
    <p:sldId id="629" r:id="rId340"/>
    <p:sldId id="630" r:id="rId341"/>
    <p:sldId id="631" r:id="rId342"/>
    <p:sldId id="632" r:id="rId343"/>
    <p:sldId id="633" r:id="rId344"/>
    <p:sldId id="634" r:id="rId345"/>
    <p:sldId id="635" r:id="rId346"/>
    <p:sldId id="636" r:id="rId347"/>
    <p:sldId id="637" r:id="rId348"/>
    <p:sldId id="638" r:id="rId349"/>
    <p:sldId id="639" r:id="rId350"/>
    <p:sldId id="640" r:id="rId351"/>
    <p:sldId id="641" r:id="rId352"/>
    <p:sldId id="642" r:id="rId353"/>
    <p:sldId id="643" r:id="rId354"/>
    <p:sldId id="644" r:id="rId355"/>
    <p:sldId id="645" r:id="rId356"/>
    <p:sldId id="646" r:id="rId357"/>
    <p:sldId id="647" r:id="rId358"/>
    <p:sldId id="648" r:id="rId359"/>
    <p:sldId id="649" r:id="rId360"/>
    <p:sldId id="650" r:id="rId361"/>
    <p:sldId id="651" r:id="rId362"/>
    <p:sldId id="652" r:id="rId363"/>
    <p:sldId id="653" r:id="rId364"/>
    <p:sldId id="654" r:id="rId365"/>
    <p:sldId id="655" r:id="rId366"/>
    <p:sldId id="656" r:id="rId367"/>
    <p:sldId id="657" r:id="rId368"/>
    <p:sldId id="658" r:id="rId369"/>
    <p:sldId id="659" r:id="rId370"/>
    <p:sldId id="660" r:id="rId371"/>
    <p:sldId id="661" r:id="rId372"/>
    <p:sldId id="662" r:id="rId373"/>
    <p:sldId id="663" r:id="rId374"/>
    <p:sldId id="664" r:id="rId375"/>
    <p:sldId id="665" r:id="rId376"/>
    <p:sldId id="666" r:id="rId377"/>
    <p:sldId id="667" r:id="rId378"/>
    <p:sldId id="668" r:id="rId379"/>
    <p:sldId id="669" r:id="rId380"/>
    <p:sldId id="670" r:id="rId381"/>
    <p:sldId id="671" r:id="rId382"/>
    <p:sldId id="672" r:id="rId383"/>
    <p:sldId id="673" r:id="rId384"/>
    <p:sldId id="674" r:id="rId385"/>
    <p:sldId id="675" r:id="rId386"/>
    <p:sldId id="676" r:id="rId387"/>
    <p:sldId id="677" r:id="rId388"/>
    <p:sldId id="678" r:id="rId389"/>
    <p:sldId id="679" r:id="rId390"/>
    <p:sldId id="680" r:id="rId391"/>
    <p:sldId id="681" r:id="rId392"/>
    <p:sldId id="682" r:id="rId393"/>
    <p:sldId id="683" r:id="rId394"/>
    <p:sldId id="684" r:id="rId395"/>
    <p:sldId id="685" r:id="rId396"/>
    <p:sldId id="686" r:id="rId397"/>
    <p:sldId id="687" r:id="rId398"/>
    <p:sldId id="688" r:id="rId399"/>
    <p:sldId id="689" r:id="rId400"/>
    <p:sldId id="690" r:id="rId401"/>
    <p:sldId id="691" r:id="rId402"/>
    <p:sldId id="692" r:id="rId403"/>
    <p:sldId id="693" r:id="rId404"/>
    <p:sldId id="694" r:id="rId405"/>
    <p:sldId id="695" r:id="rId406"/>
    <p:sldId id="696" r:id="rId407"/>
    <p:sldId id="697" r:id="rId408"/>
    <p:sldId id="698" r:id="rId409"/>
    <p:sldId id="699" r:id="rId410"/>
    <p:sldId id="700" r:id="rId411"/>
    <p:sldId id="701" r:id="rId412"/>
    <p:sldId id="702" r:id="rId413"/>
    <p:sldId id="703" r:id="rId414"/>
    <p:sldId id="704" r:id="rId415"/>
    <p:sldId id="705" r:id="rId416"/>
    <p:sldId id="707" r:id="rId417"/>
    <p:sldId id="708" r:id="rId418"/>
    <p:sldId id="709" r:id="rId419"/>
    <p:sldId id="710" r:id="rId420"/>
    <p:sldId id="711" r:id="rId421"/>
    <p:sldId id="712" r:id="rId422"/>
    <p:sldId id="713" r:id="rId423"/>
    <p:sldId id="714" r:id="rId424"/>
    <p:sldId id="715" r:id="rId425"/>
    <p:sldId id="716" r:id="rId426"/>
    <p:sldId id="717" r:id="rId427"/>
    <p:sldId id="718" r:id="rId428"/>
    <p:sldId id="719" r:id="rId429"/>
    <p:sldId id="720" r:id="rId430"/>
    <p:sldId id="721" r:id="rId431"/>
    <p:sldId id="722" r:id="rId432"/>
    <p:sldId id="723" r:id="rId433"/>
    <p:sldId id="724" r:id="rId434"/>
    <p:sldId id="725" r:id="rId435"/>
    <p:sldId id="726" r:id="rId436"/>
    <p:sldId id="727" r:id="rId437"/>
    <p:sldId id="728" r:id="rId438"/>
    <p:sldId id="729" r:id="rId439"/>
    <p:sldId id="730" r:id="rId440"/>
    <p:sldId id="731" r:id="rId441"/>
    <p:sldId id="732" r:id="rId442"/>
    <p:sldId id="733" r:id="rId443"/>
    <p:sldId id="734" r:id="rId444"/>
    <p:sldId id="735" r:id="rId445"/>
    <p:sldId id="736" r:id="rId446"/>
    <p:sldId id="737" r:id="rId447"/>
    <p:sldId id="738" r:id="rId448"/>
    <p:sldId id="739" r:id="rId449"/>
    <p:sldId id="740" r:id="rId450"/>
    <p:sldId id="741" r:id="rId451"/>
    <p:sldId id="742" r:id="rId452"/>
    <p:sldId id="743" r:id="rId453"/>
    <p:sldId id="744" r:id="rId454"/>
    <p:sldId id="745" r:id="rId455"/>
    <p:sldId id="746" r:id="rId456"/>
    <p:sldId id="747" r:id="rId457"/>
    <p:sldId id="748" r:id="rId458"/>
    <p:sldId id="749" r:id="rId459"/>
    <p:sldId id="750" r:id="rId460"/>
    <p:sldId id="751" r:id="rId461"/>
    <p:sldId id="752" r:id="rId462"/>
    <p:sldId id="753" r:id="rId463"/>
    <p:sldId id="754" r:id="rId464"/>
    <p:sldId id="755" r:id="rId465"/>
    <p:sldId id="756" r:id="rId466"/>
    <p:sldId id="757" r:id="rId467"/>
    <p:sldId id="758" r:id="rId468"/>
    <p:sldId id="759" r:id="rId469"/>
    <p:sldId id="760" r:id="rId470"/>
    <p:sldId id="761" r:id="rId471"/>
    <p:sldId id="762" r:id="rId472"/>
    <p:sldId id="763" r:id="rId473"/>
    <p:sldId id="764" r:id="rId474"/>
    <p:sldId id="765" r:id="rId475"/>
    <p:sldId id="766" r:id="rId476"/>
    <p:sldId id="767" r:id="rId477"/>
    <p:sldId id="768" r:id="rId478"/>
    <p:sldId id="769" r:id="rId479"/>
    <p:sldId id="770" r:id="rId480"/>
    <p:sldId id="771" r:id="rId481"/>
    <p:sldId id="772" r:id="rId482"/>
    <p:sldId id="773" r:id="rId483"/>
    <p:sldId id="774" r:id="rId484"/>
    <p:sldId id="775" r:id="rId485"/>
    <p:sldId id="776" r:id="rId486"/>
    <p:sldId id="777" r:id="rId487"/>
    <p:sldId id="778" r:id="rId488"/>
    <p:sldId id="779" r:id="rId489"/>
    <p:sldId id="780" r:id="rId490"/>
    <p:sldId id="781" r:id="rId491"/>
    <p:sldId id="782" r:id="rId492"/>
    <p:sldId id="783" r:id="rId493"/>
    <p:sldId id="784" r:id="rId494"/>
    <p:sldId id="785" r:id="rId495"/>
    <p:sldId id="786" r:id="rId496"/>
    <p:sldId id="787" r:id="rId497"/>
    <p:sldId id="788" r:id="rId498"/>
    <p:sldId id="789" r:id="rId499"/>
    <p:sldId id="790" r:id="rId500"/>
    <p:sldId id="791" r:id="rId501"/>
    <p:sldId id="792" r:id="rId502"/>
    <p:sldId id="793" r:id="rId503"/>
    <p:sldId id="794" r:id="rId504"/>
    <p:sldId id="795" r:id="rId505"/>
    <p:sldId id="796" r:id="rId506"/>
    <p:sldId id="797" r:id="rId507"/>
    <p:sldId id="798" r:id="rId508"/>
    <p:sldId id="799" r:id="rId509"/>
    <p:sldId id="800" r:id="rId510"/>
    <p:sldId id="801" r:id="rId511"/>
    <p:sldId id="802" r:id="rId512"/>
    <p:sldId id="803" r:id="rId513"/>
    <p:sldId id="804" r:id="rId514"/>
    <p:sldId id="805" r:id="rId515"/>
    <p:sldId id="806" r:id="rId516"/>
    <p:sldId id="807" r:id="rId517"/>
    <p:sldId id="808" r:id="rId518"/>
    <p:sldId id="809" r:id="rId519"/>
    <p:sldId id="810" r:id="rId520"/>
    <p:sldId id="811" r:id="rId521"/>
    <p:sldId id="812" r:id="rId522"/>
    <p:sldId id="813" r:id="rId523"/>
    <p:sldId id="814" r:id="rId524"/>
    <p:sldId id="815" r:id="rId525"/>
    <p:sldId id="816" r:id="rId526"/>
    <p:sldId id="817" r:id="rId527"/>
    <p:sldId id="818" r:id="rId528"/>
    <p:sldId id="819" r:id="rId529"/>
    <p:sldId id="820" r:id="rId530"/>
    <p:sldId id="821" r:id="rId531"/>
    <p:sldId id="822" r:id="rId532"/>
    <p:sldId id="823" r:id="rId533"/>
    <p:sldId id="824" r:id="rId534"/>
    <p:sldId id="825" r:id="rId535"/>
    <p:sldId id="826" r:id="rId536"/>
    <p:sldId id="827" r:id="rId537"/>
    <p:sldId id="828" r:id="rId538"/>
    <p:sldId id="829" r:id="rId539"/>
    <p:sldId id="830" r:id="rId540"/>
    <p:sldId id="831" r:id="rId541"/>
    <p:sldId id="832" r:id="rId542"/>
    <p:sldId id="833" r:id="rId543"/>
    <p:sldId id="834" r:id="rId544"/>
    <p:sldId id="835" r:id="rId545"/>
    <p:sldId id="836" r:id="rId546"/>
    <p:sldId id="837" r:id="rId547"/>
    <p:sldId id="838" r:id="rId548"/>
    <p:sldId id="839" r:id="rId549"/>
    <p:sldId id="840" r:id="rId550"/>
    <p:sldId id="841" r:id="rId551"/>
    <p:sldId id="842" r:id="rId552"/>
    <p:sldId id="843" r:id="rId553"/>
    <p:sldId id="844" r:id="rId554"/>
    <p:sldId id="845" r:id="rId555"/>
    <p:sldId id="846" r:id="rId55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Introduction" id="{A3D14946-8297-4856-B082-4FEFA482017C}">
          <p14:sldIdLst>
            <p14:sldId id="282"/>
            <p14:sldId id="257"/>
            <p14:sldId id="259"/>
            <p14:sldId id="260"/>
            <p14:sldId id="261"/>
            <p14:sldId id="26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1"/>
            <p14:sldId id="402"/>
            <p14:sldId id="403"/>
            <p14:sldId id="404"/>
            <p14:sldId id="405"/>
            <p14:sldId id="406"/>
            <p14:sldId id="407"/>
            <p14:sldId id="409"/>
            <p14:sldId id="410"/>
            <p14:sldId id="411"/>
            <p14:sldId id="412"/>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46"/>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5" d="100"/>
          <a:sy n="75" d="100"/>
        </p:scale>
        <p:origin x="-1104" y="-336"/>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notesMaster" Target="notesMasters/notesMaster1.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presProps" Target="pres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theme" Target="theme/theme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8/27/2019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37</a:t>
            </a:fld>
            <a:endParaRPr lang="en-IN"/>
          </a:p>
        </p:txBody>
      </p:sp>
    </p:spTree>
    <p:extLst>
      <p:ext uri="{BB962C8B-B14F-4D97-AF65-F5344CB8AC3E}">
        <p14:creationId xmlns=""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401</a:t>
            </a:fld>
            <a:endParaRPr lang="en-IN"/>
          </a:p>
        </p:txBody>
      </p:sp>
    </p:spTree>
    <p:extLst>
      <p:ext uri="{BB962C8B-B14F-4D97-AF65-F5344CB8AC3E}">
        <p14:creationId xmlns=""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536</a:t>
            </a:fld>
            <a:endParaRPr lang="en-IN"/>
          </a:p>
        </p:txBody>
      </p:sp>
    </p:spTree>
    <p:extLst>
      <p:ext uri="{BB962C8B-B14F-4D97-AF65-F5344CB8AC3E}">
        <p14:creationId xmlns=""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E556E8-492E-4E8F-8E7F-7A7787724D01}" type="datetimeFigureOut">
              <a:rPr lang="en-US" smtClean="0"/>
              <a:pPr/>
              <a:t>8/27/2019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E556E8-492E-4E8F-8E7F-7A7787724D01}" type="datetimeFigureOut">
              <a:rPr lang="en-US" smtClean="0"/>
              <a:pPr/>
              <a:t>8/27/2019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E556E8-492E-4E8F-8E7F-7A7787724D01}" type="datetimeFigureOut">
              <a:rPr lang="en-US" smtClean="0"/>
              <a:pPr/>
              <a:t>8/27/2019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8/27/2019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8/27/2019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8/27/2019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8/27/2019</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0.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1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4" Type="http://schemas.openxmlformats.org/officeDocument/2006/relationships/image" Target="../media/image106.jpeg"/></Relationships>
</file>

<file path=ppt/slides/_rels/slide3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1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1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jpeg"/></Relationships>
</file>

<file path=ppt/slides/_rels/slide31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 xmlns:p14="http://schemas.microsoft.com/office/powerpoint/2010/main" val="23702938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5406844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 xmlns:p14="http://schemas.microsoft.com/office/powerpoint/2010/main" val="286294799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276600"/>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646" y="53878"/>
            <a:ext cx="891424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 xmlns:p14="http://schemas.microsoft.com/office/powerpoint/2010/main" val="168177334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40440901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811559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smtClean="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a:t>
            </a:r>
            <a:r>
              <a:rPr lang="en-US" sz="2000" dirty="0" smtClean="0">
                <a:latin typeface="Calibri" panose="020F0502020204030204" pitchFamily="34" charset="0"/>
                <a:ea typeface="Calibri" panose="020F0502020204030204" pitchFamily="34" charset="0"/>
                <a:cs typeface="Times New Roman" panose="02020603050405020304" pitchFamily="18" charset="0"/>
              </a:rPr>
              <a:t>used to </a:t>
            </a:r>
            <a:r>
              <a:rPr lang="en-US" sz="2000" dirty="0">
                <a:latin typeface="Calibri" panose="020F0502020204030204" pitchFamily="34" charset="0"/>
                <a:ea typeface="Calibri" panose="020F0502020204030204" pitchFamily="34" charset="0"/>
                <a:cs typeface="Times New Roman" panose="02020603050405020304" pitchFamily="18" charset="0"/>
              </a:rPr>
              <a:t>retrieve</a:t>
            </a:r>
            <a:r>
              <a:rPr lang="en-US" sz="2000" dirty="0" smtClean="0">
                <a:latin typeface="Calibri" panose="020F0502020204030204" pitchFamily="34" charset="0"/>
                <a:ea typeface="Calibri" panose="020F0502020204030204" pitchFamily="34" charset="0"/>
                <a:cs typeface="Times New Roman" panose="02020603050405020304" pitchFamily="18" charset="0"/>
              </a:rPr>
              <a:t>, insert, update and </a:t>
            </a:r>
            <a:r>
              <a:rPr lang="en-US" sz="2000" dirty="0">
                <a:latin typeface="Calibri" panose="020F0502020204030204" pitchFamily="34" charset="0"/>
                <a:ea typeface="Calibri" panose="020F0502020204030204" pitchFamily="34" charset="0"/>
                <a:cs typeface="Times New Roman" panose="02020603050405020304" pitchFamily="18" charset="0"/>
              </a:rPr>
              <a:t>delete</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data </a:t>
            </a:r>
            <a:r>
              <a:rPr lang="en-US" sz="2000" dirty="0" smtClean="0">
                <a:latin typeface="Calibri" panose="020F0502020204030204" pitchFamily="34" charset="0"/>
                <a:ea typeface="Calibri" panose="020F0502020204030204" pitchFamily="34" charset="0"/>
                <a:cs typeface="Times New Roman" panose="02020603050405020304" pitchFamily="18" charset="0"/>
              </a:rPr>
              <a:t>in/from </a:t>
            </a:r>
            <a:r>
              <a:rPr lang="en-US" sz="2000" dirty="0">
                <a:latin typeface="Calibri" panose="020F0502020204030204" pitchFamily="34" charset="0"/>
                <a:ea typeface="Calibri" panose="020F0502020204030204" pitchFamily="34" charset="0"/>
                <a:cs typeface="Times New Roman" panose="02020603050405020304" pitchFamily="18" charset="0"/>
              </a:rPr>
              <a:t>database.</a:t>
            </a:r>
          </a:p>
        </p:txBody>
      </p:sp>
    </p:spTree>
    <p:extLst>
      <p:ext uri="{BB962C8B-B14F-4D97-AF65-F5344CB8AC3E}">
        <p14:creationId xmlns="" xmlns:p14="http://schemas.microsoft.com/office/powerpoint/2010/main" val="348632887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smtClean="0"/>
              <a:t>Insert :- </a:t>
            </a:r>
            <a:r>
              <a:rPr lang="en-US" sz="2000" dirty="0"/>
              <a:t>To insert data into a MySQL table, you would need to use the </a:t>
            </a:r>
            <a:r>
              <a:rPr lang="en-US" sz="2000" dirty="0" smtClean="0"/>
              <a:t>INSERT </a:t>
            </a:r>
            <a:r>
              <a:rPr lang="en-US" sz="2000" dirty="0"/>
              <a:t>INTO command. You can </a:t>
            </a:r>
            <a:r>
              <a:rPr lang="en-US" sz="2000" dirty="0" smtClean="0"/>
              <a:t>INSERT data </a:t>
            </a:r>
            <a:r>
              <a:rPr lang="en-US" sz="2000" dirty="0"/>
              <a:t>into the MySQL table by using the mysql&gt; prompt or by using any programming language</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smtClean="0"/>
              <a:t>Update :- </a:t>
            </a:r>
            <a:r>
              <a:rPr lang="en-US" sz="2000" dirty="0"/>
              <a:t>We use the UPDATE statement to update existing data in a table. We can use the UPDATE statement to change column values of a single row, a group of rows, or all rows in a table</a:t>
            </a:r>
            <a:r>
              <a:rPr lang="en-US" sz="2000" dirty="0" smtClean="0"/>
              <a:t>. </a:t>
            </a:r>
            <a:r>
              <a:rPr lang="en-US" sz="2000" dirty="0"/>
              <a:t>You can </a:t>
            </a:r>
            <a:r>
              <a:rPr lang="en-US" sz="2000" dirty="0" smtClean="0"/>
              <a:t>UPDATE data in MySQL </a:t>
            </a:r>
            <a:r>
              <a:rPr lang="en-US" sz="2000" dirty="0"/>
              <a:t>table by using the mysql&gt; prompt or by using any programming language</a:t>
            </a:r>
            <a:r>
              <a:rPr lang="en-US" sz="2000" dirty="0" smtClean="0"/>
              <a:t>.</a:t>
            </a:r>
            <a:endParaRPr lang="en-US" sz="2000" dirty="0"/>
          </a:p>
        </p:txBody>
      </p:sp>
    </p:spTree>
    <p:extLst>
      <p:ext uri="{BB962C8B-B14F-4D97-AF65-F5344CB8AC3E}">
        <p14:creationId xmlns="" xmlns:p14="http://schemas.microsoft.com/office/powerpoint/2010/main" val="586251304"/>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smtClean="0"/>
              <a:t>Delete :- </a:t>
            </a:r>
            <a:r>
              <a:rPr lang="en-US" sz="2000" dirty="0"/>
              <a:t>We use the </a:t>
            </a:r>
            <a:r>
              <a:rPr lang="en-US" sz="2000" dirty="0" smtClean="0"/>
              <a:t>DELETE statement </a:t>
            </a:r>
            <a:r>
              <a:rPr lang="en-US" sz="2000" dirty="0"/>
              <a:t>to </a:t>
            </a:r>
            <a:r>
              <a:rPr lang="en-US" sz="2000" dirty="0" smtClean="0"/>
              <a:t>delete existing </a:t>
            </a:r>
            <a:r>
              <a:rPr lang="en-US" sz="2000" dirty="0"/>
              <a:t>data in a table. We can use the </a:t>
            </a:r>
            <a:r>
              <a:rPr lang="en-US" sz="2000" dirty="0" smtClean="0"/>
              <a:t>DELETE statement </a:t>
            </a:r>
            <a:r>
              <a:rPr lang="en-US" sz="2000" dirty="0"/>
              <a:t>to </a:t>
            </a:r>
            <a:r>
              <a:rPr lang="en-US" sz="2000" dirty="0" smtClean="0"/>
              <a:t>delete a </a:t>
            </a:r>
            <a:r>
              <a:rPr lang="en-US" sz="2000" dirty="0"/>
              <a:t>single row, a group of rows, or all rows in a table. You can </a:t>
            </a:r>
            <a:r>
              <a:rPr lang="en-US" sz="2000" dirty="0" smtClean="0"/>
              <a:t>DELETE data from the </a:t>
            </a:r>
            <a:r>
              <a:rPr lang="en-US" sz="2000" dirty="0"/>
              <a:t>MySQL table by using the mysql&gt; prompt or by using any programming language.</a:t>
            </a:r>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a:t>
            </a:r>
            <a:r>
              <a:rPr lang="en-IN" sz="2000" dirty="0" smtClean="0"/>
              <a:t>:- </a:t>
            </a:r>
            <a:r>
              <a:rPr lang="en-US" sz="2000" dirty="0"/>
              <a:t>The </a:t>
            </a:r>
            <a:r>
              <a:rPr lang="en-US" sz="2000" dirty="0" smtClean="0"/>
              <a:t>SELECT</a:t>
            </a:r>
            <a:r>
              <a:rPr lang="en-US" sz="2000" dirty="0"/>
              <a:t> command is used to fetch data from the MySQL database</a:t>
            </a:r>
            <a:r>
              <a:rPr lang="en-US" sz="2000" dirty="0" smtClean="0"/>
              <a:t>. </a:t>
            </a:r>
            <a:r>
              <a:rPr lang="en-US" sz="2000" dirty="0"/>
              <a:t>You can </a:t>
            </a:r>
            <a:r>
              <a:rPr lang="en-US" sz="2000" dirty="0" smtClean="0"/>
              <a:t>fetch data </a:t>
            </a:r>
            <a:r>
              <a:rPr lang="en-US" sz="2000" dirty="0"/>
              <a:t>from the MySQL table by using the mysql&gt; prompt or by using any programming language.</a:t>
            </a:r>
          </a:p>
        </p:txBody>
      </p:sp>
    </p:spTree>
    <p:extLst>
      <p:ext uri="{BB962C8B-B14F-4D97-AF65-F5344CB8AC3E}">
        <p14:creationId xmlns="" xmlns:p14="http://schemas.microsoft.com/office/powerpoint/2010/main" val="465301402"/>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 xmlns:p14="http://schemas.microsoft.com/office/powerpoint/2010/main" val="1092892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 xmlns:p14="http://schemas.microsoft.com/office/powerpoint/2010/main" val="2285136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89213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a:t>
            </a:r>
            <a:r>
              <a:rPr lang="en-IN" sz="2000" dirty="0" smtClean="0">
                <a:solidFill>
                  <a:srgbClr val="0077AA"/>
                </a:solidFill>
                <a:latin typeface="Liberation Mono"/>
              </a:rPr>
              <a:t>[ (</a:t>
            </a:r>
            <a:r>
              <a:rPr lang="en-IN" sz="2000" dirty="0">
                <a:solidFill>
                  <a:srgbClr val="0077AA"/>
                </a:solidFill>
                <a:latin typeface="Liberation Mono"/>
              </a:rPr>
              <a:t>col_name</a:t>
            </a:r>
            <a:r>
              <a:rPr lang="en-IN" sz="2000" dirty="0" smtClean="0">
                <a:solidFill>
                  <a:srgbClr val="0077AA"/>
                </a:solidFill>
                <a:latin typeface="Liberation Mono"/>
              </a:rPr>
              <a:t>,...) ] </a:t>
            </a:r>
            <a:r>
              <a:rPr lang="en-IN" sz="2000" dirty="0">
                <a:solidFill>
                  <a:srgbClr val="0077AA"/>
                </a:solidFill>
                <a:latin typeface="Liberation Mono"/>
              </a:rPr>
              <a:t>{VALUES | VALUE} ({expr | DEFAULT}, ...) , (...), ... </a:t>
            </a:r>
            <a:r>
              <a:rPr lang="en-IN" sz="2000" dirty="0" smtClean="0">
                <a:solidFill>
                  <a:srgbClr val="0077AA"/>
                </a:solidFill>
                <a:latin typeface="Liberation Mono"/>
              </a:rPr>
              <a:t>[ ON </a:t>
            </a:r>
            <a:r>
              <a:rPr lang="en-IN" sz="2000" dirty="0">
                <a:solidFill>
                  <a:srgbClr val="0077AA"/>
                </a:solidFill>
                <a:latin typeface="Liberation Mono"/>
              </a:rPr>
              <a:t>DUPLICATE KEY UPDATE </a:t>
            </a:r>
            <a:r>
              <a:rPr lang="en-IN" sz="2000" dirty="0" smtClean="0">
                <a:solidFill>
                  <a:srgbClr val="0077AA"/>
                </a:solidFill>
                <a:latin typeface="Liberation Mono"/>
              </a:rPr>
              <a:t>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 xmlns:p14="http://schemas.microsoft.com/office/powerpoint/2010/main" val="13762705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82665822"/>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 xmlns:p14="http://schemas.microsoft.com/office/powerpoint/2010/main" val="273690410"/>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744516365"/>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 xmlns:p14="http://schemas.microsoft.com/office/powerpoint/2010/main" val="1287666015"/>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828562" y="4814386"/>
            <a:ext cx="6010672"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 xmlns:p14="http://schemas.microsoft.com/office/powerpoint/2010/main" val="42805607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89377027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418682776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5980950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a:t>
            </a:r>
            <a:r>
              <a:rPr lang="en-US" dirty="0" smtClean="0">
                <a:solidFill>
                  <a:srgbClr val="222222"/>
                </a:solidFill>
                <a:latin typeface="arial" panose="020B0604020202020204" pitchFamily="34" charset="0"/>
              </a:rPr>
              <a:t>sort, and </a:t>
            </a:r>
            <a:r>
              <a:rPr lang="en-US" dirty="0">
                <a:solidFill>
                  <a:srgbClr val="222222"/>
                </a:solidFill>
                <a:latin typeface="arial" panose="020B0604020202020204" pitchFamily="34" charset="0"/>
              </a:rPr>
              <a:t>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38507370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6535628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46932828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231019177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 xmlns:a16="http://schemas.microsoft.com/office/drawing/2014/main" val="20000"/>
                    </a:ext>
                  </a:extLst>
                </a:gridCol>
                <a:gridCol w="892792">
                  <a:extLst>
                    <a:ext uri="{9D8B030D-6E8A-4147-A177-3AD203B41FA5}">
                      <a16:colId xmlns="" xmlns:a16="http://schemas.microsoft.com/office/drawing/2014/main" val="20001"/>
                    </a:ext>
                  </a:extLst>
                </a:gridCol>
                <a:gridCol w="1011960">
                  <a:extLst>
                    <a:ext uri="{9D8B030D-6E8A-4147-A177-3AD203B41FA5}">
                      <a16:colId xmlns="" xmlns:a16="http://schemas.microsoft.com/office/drawing/2014/main" val="20002"/>
                    </a:ext>
                  </a:extLst>
                </a:gridCol>
                <a:gridCol w="1373375">
                  <a:extLst>
                    <a:ext uri="{9D8B030D-6E8A-4147-A177-3AD203B41FA5}">
                      <a16:colId xmlns="" xmlns:a16="http://schemas.microsoft.com/office/drawing/2014/main" val="20003"/>
                    </a:ext>
                  </a:extLst>
                </a:gridCol>
                <a:gridCol w="1445658">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 xmlns:a16="http://schemas.microsoft.com/office/drawing/2014/main" val="20000"/>
                    </a:ext>
                  </a:extLst>
                </a:gridCol>
                <a:gridCol w="962401">
                  <a:extLst>
                    <a:ext uri="{9D8B030D-6E8A-4147-A177-3AD203B41FA5}">
                      <a16:colId xmlns="" xmlns:a16="http://schemas.microsoft.com/office/drawing/2014/main" val="20001"/>
                    </a:ext>
                  </a:extLst>
                </a:gridCol>
                <a:gridCol w="1042602">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6658724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 xmlns:p14="http://schemas.microsoft.com/office/powerpoint/2010/main" val="41695674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894654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52632072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 xmlns:p14="http://schemas.microsoft.com/office/powerpoint/2010/main" val="15912433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31219889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 xmlns:p14="http://schemas.microsoft.com/office/powerpoint/2010/main" val="19422947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 xmlns:p14="http://schemas.microsoft.com/office/powerpoint/2010/main" val="188248784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 xmlns:p14="http://schemas.microsoft.com/office/powerpoint/2010/main" val="39087562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&lt;r&gt;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 xmlns:p14="http://schemas.microsoft.com/office/powerpoint/2010/main" val="218322335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 xmlns:p14="http://schemas.microsoft.com/office/powerpoint/2010/main" val="236767719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202258079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5999451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smtClean="0">
                <a:latin typeface="Liberation Mono"/>
              </a:rPr>
              <a:t>total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inherit"/>
              </a:rPr>
              <a:t> </a:t>
            </a:r>
            <a:r>
              <a:rPr lang="en-IN" sz="2000" dirty="0" smtClean="0">
                <a:latin typeface="Liberation Mono"/>
              </a:rPr>
              <a:t>orderdetails </a:t>
            </a:r>
            <a:r>
              <a:rPr lang="en-IN" sz="2000" dirty="0" smtClean="0">
                <a:solidFill>
                  <a:srgbClr val="0077AA"/>
                </a:solidFill>
                <a:latin typeface="Arial" panose="020B0604020202020204" pitchFamily="34" charset="0"/>
                <a:ea typeface="Times New Roman" panose="02020603050405020304" pitchFamily="18" charset="0"/>
              </a:rPr>
              <a:t>GROUP</a:t>
            </a:r>
            <a:r>
              <a:rPr lang="en-IN" sz="2000" dirty="0" smtClean="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smtClean="0">
                <a:latin typeface="Liberation Mono"/>
              </a:rPr>
              <a:t>.` </a:t>
            </a:r>
            <a:r>
              <a:rPr lang="en-IN" sz="2000" dirty="0" smtClean="0">
                <a:solidFill>
                  <a:srgbClr val="0077AA"/>
                </a:solidFill>
                <a:latin typeface="Arial" panose="020B0604020202020204" pitchFamily="34" charset="0"/>
                <a:ea typeface="Times New Roman" panose="02020603050405020304" pitchFamily="18" charset="0"/>
              </a:rPr>
              <a:t>HAVING</a:t>
            </a:r>
            <a:r>
              <a:rPr lang="en-IN" sz="2000" dirty="0" smtClean="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 xmlns:p14="http://schemas.microsoft.com/office/powerpoint/2010/main" val="91742774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 xmlns:p14="http://schemas.microsoft.com/office/powerpoint/2010/main" val="233537017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4169495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 xmlns:p14="http://schemas.microsoft.com/office/powerpoint/2010/main" val="105718492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 xmlns:p14="http://schemas.microsoft.com/office/powerpoint/2010/main" val="16300398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51524340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9107437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 xmlns:a16="http://schemas.microsoft.com/office/drawing/2014/main" val="20000"/>
                    </a:ext>
                  </a:extLst>
                </a:gridCol>
                <a:gridCol w="5866636">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bl>
          </a:graphicData>
        </a:graphic>
      </p:graphicFrame>
    </p:spTree>
    <p:extLst>
      <p:ext uri="{BB962C8B-B14F-4D97-AF65-F5344CB8AC3E}">
        <p14:creationId xmlns="" xmlns:p14="http://schemas.microsoft.com/office/powerpoint/2010/main" val="384056675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1523802" y="131430"/>
            <a:ext cx="5268000"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79562" y="1501914"/>
            <a:ext cx="4908819"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39870325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41589592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4200330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103970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 xmlns:p14="http://schemas.microsoft.com/office/powerpoint/2010/main" val="12595998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248388955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152919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 xmlns:p14="http://schemas.microsoft.com/office/powerpoint/2010/main" val="237495811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 xmlns:p14="http://schemas.microsoft.com/office/powerpoint/2010/main" val="10962864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00980906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 xmlns:p14="http://schemas.microsoft.com/office/powerpoint/2010/main" val="377003863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 xmlns:p14="http://schemas.microsoft.com/office/powerpoint/2010/main" val="358343868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 xmlns:a16="http://schemas.microsoft.com/office/drawing/2014/main" val="20000"/>
                    </a:ext>
                  </a:extLst>
                </a:gridCol>
                <a:gridCol w="586663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 xmlns:p14="http://schemas.microsoft.com/office/powerpoint/2010/main" val="415958568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68008458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8205555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
            </a:r>
            <a:r>
              <a:rPr lang="en-IN" sz="2400" i="1" dirty="0" smtClean="0">
                <a:solidFill>
                  <a:srgbClr val="006C86"/>
                </a:solidFill>
                <a:latin typeface="Segoe UI Light" panose="020B0502040204020203" pitchFamily="34" charset="0"/>
                <a:cs typeface="Segoe UI Light" panose="020B0502040204020203" pitchFamily="34" charset="0"/>
              </a:rPr>
              <a:t>attributes(</a:t>
            </a:r>
            <a:r>
              <a:rPr lang="en-IN" sz="2400" b="1" i="1" dirty="0" smtClean="0">
                <a:solidFill>
                  <a:srgbClr val="006C86"/>
                </a:solidFill>
                <a:latin typeface="Segoe UI Light" panose="020B0502040204020203" pitchFamily="34" charset="0"/>
                <a:cs typeface="Segoe UI Light" panose="020B0502040204020203" pitchFamily="34" charset="0"/>
              </a:rPr>
              <a:t>A</a:t>
            </a:r>
            <a:r>
              <a:rPr lang="en-IN" sz="2400" i="1" dirty="0" smtClean="0">
                <a:solidFill>
                  <a:srgbClr val="006C86"/>
                </a:solidFill>
                <a:latin typeface="Segoe UI Light" panose="020B0502040204020203" pitchFamily="34" charset="0"/>
                <a:cs typeface="Segoe UI Light" panose="020B0502040204020203" pitchFamily="34" charset="0"/>
              </a:rPr>
              <a:t>) </a:t>
            </a:r>
            <a:r>
              <a:rPr lang="en-IN" sz="2400" i="1" dirty="0">
                <a:solidFill>
                  <a:srgbClr val="006C86"/>
                </a:solidFill>
                <a:latin typeface="Segoe UI Light" panose="020B0502040204020203" pitchFamily="34" charset="0"/>
                <a:cs typeface="Segoe UI Light" panose="020B0502040204020203" pitchFamily="34" charset="0"/>
              </a:rPr>
              <a:t>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1666050" y="3312383"/>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create, maintain and retrieve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5294566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24479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 xmlns:p14="http://schemas.microsoft.com/office/powerpoint/2010/main" val="284262018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 xmlns:p14="http://schemas.microsoft.com/office/powerpoint/2010/main" val="213036956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 xmlns:p14="http://schemas.microsoft.com/office/powerpoint/2010/main" val="343971720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 xmlns:p14="http://schemas.microsoft.com/office/powerpoint/2010/main" val="245212453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 xmlns:p14="http://schemas.microsoft.com/office/powerpoint/2010/main" val="199137472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48702218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299399350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 xmlns:p14="http://schemas.microsoft.com/office/powerpoint/2010/main" val="166808398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 xmlns:p14="http://schemas.microsoft.com/office/powerpoint/2010/main" val="34876726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 xmlns:p14="http://schemas.microsoft.com/office/powerpoint/2010/main" val="141578042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752372" y="762002"/>
            <a:ext cx="8685669" cy="369331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40297080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 xmlns:a16="http://schemas.microsoft.com/office/drawing/2014/main" val="20000"/>
                    </a:ext>
                  </a:extLst>
                </a:gridCol>
                <a:gridCol w="518092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 xmlns:p14="http://schemas.microsoft.com/office/powerpoint/2010/main" val="55590171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2835" y="1683605"/>
            <a:ext cx="632377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 xmlns:p14="http://schemas.microsoft.com/office/powerpoint/2010/main" val="24137412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2835" y="1683605"/>
            <a:ext cx="632377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043362"/>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Tree>
    <p:extLst>
      <p:ext uri="{BB962C8B-B14F-4D97-AF65-F5344CB8AC3E}">
        <p14:creationId xmlns="" xmlns:p14="http://schemas.microsoft.com/office/powerpoint/2010/main" val="239068523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372" y="4775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203759798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 xmlns:p14="http://schemas.microsoft.com/office/powerpoint/2010/main" val="120181414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375048195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 xmlns:a16="http://schemas.microsoft.com/office/drawing/2014/main" val="20000"/>
                    </a:ext>
                  </a:extLst>
                </a:gridCol>
                <a:gridCol w="6095207">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8" name="Rectangle 7"/>
          <p:cNvSpPr/>
          <p:nvPr/>
        </p:nvSpPr>
        <p:spPr>
          <a:xfrm>
            <a:off x="1599992" y="161092"/>
            <a:ext cx="4647595" cy="707886"/>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 xmlns:p14="http://schemas.microsoft.com/office/powerpoint/2010/main" val="34804350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 xmlns:p14="http://schemas.microsoft.com/office/powerpoint/2010/main" val="355560406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 xmlns:p14="http://schemas.microsoft.com/office/powerpoint/2010/main" val="1373187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8821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400319213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 xmlns:p14="http://schemas.microsoft.com/office/powerpoint/2010/main" val="327245183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 xmlns:p14="http://schemas.microsoft.com/office/powerpoint/2010/main" val="115008520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01425209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 xmlns:p14="http://schemas.microsoft.com/office/powerpoint/2010/main" val="211895545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 xmlns:p14="http://schemas.microsoft.com/office/powerpoint/2010/main" val="32418829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 xmlns:p14="http://schemas.microsoft.com/office/powerpoint/2010/main" val="274852306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 xmlns:p14="http://schemas.microsoft.com/office/powerpoint/2010/main" val="203278187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 xmlns:p14="http://schemas.microsoft.com/office/powerpoint/2010/main" val="206932578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 xmlns:p14="http://schemas.microsoft.com/office/powerpoint/2010/main" val="8262461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43483694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39359963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8578474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6371989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86675371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400286125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371542444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68880294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0856568"/>
      </p:ext>
    </p:extLst>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 xmlns:p14="http://schemas.microsoft.com/office/powerpoint/2010/main" val="403008378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625000132"/>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a:t>
              </a:r>
              <a:r>
                <a:rPr lang="en-IN" sz="2000" dirty="0" smtClean="0"/>
                <a:t>education, </a:t>
              </a:r>
              <a:r>
                <a:rPr lang="en-US" sz="2000" dirty="0" smtClean="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smtClean="0"/>
              <a:t>Data is a mess and needs to be processed to make it meaningful. The DIKW hierarchy describes how data evolves into information, knowledge, and wisdom respectively.</a:t>
            </a:r>
            <a:endParaRPr lang="en-US" sz="2400" dirty="0"/>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dirty="0" smtClean="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a:t>
            </a:r>
            <a:r>
              <a:rPr lang="en-US" sz="2000" dirty="0" smtClean="0">
                <a:latin typeface="Calibri" panose="020F0502020204030204" pitchFamily="34" charset="0"/>
                <a:ea typeface="Calibri" panose="020F0502020204030204" pitchFamily="34" charset="0"/>
                <a:cs typeface="Times New Roman" panose="02020603050405020304" pitchFamily="18" charset="0"/>
              </a:rPr>
              <a:t>include </a:t>
            </a:r>
            <a:r>
              <a:rPr lang="en-US" sz="2000" b="1" i="1" dirty="0" smtClean="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etc.</a:t>
            </a:r>
          </a:p>
        </p:txBody>
      </p:sp>
    </p:spTree>
    <p:extLst>
      <p:ext uri="{BB962C8B-B14F-4D97-AF65-F5344CB8AC3E}">
        <p14:creationId xmlns="" xmlns:p14="http://schemas.microsoft.com/office/powerpoint/2010/main" val="213758108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701659357"/>
      </p:ext>
    </p:extLst>
  </p:cSld>
  <p:clrMapOvr>
    <a:masterClrMapping/>
  </p:clrMapOvr>
  <p:transition spd="slow"/>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 xmlns:a16="http://schemas.microsoft.com/office/drawing/2014/main" val="20000"/>
                    </a:ext>
                  </a:extLst>
                </a:gridCol>
                <a:gridCol w="198094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759389">
                  <a:extLst>
                    <a:ext uri="{9D8B030D-6E8A-4147-A177-3AD203B41FA5}">
                      <a16:colId xmlns=""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07647403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523801" y="5486402"/>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 xmlns:p14="http://schemas.microsoft.com/office/powerpoint/2010/main" val="321693681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62458651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339801973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4055927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47784877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166886227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118980210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306567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smtClean="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smtClean="0"/>
              <a:t> </a:t>
            </a:r>
            <a:r>
              <a:rPr lang="en-US" sz="2000" b="1" dirty="0" smtClean="0"/>
              <a:t>structure</a:t>
            </a:r>
            <a:r>
              <a:rPr lang="en-US" sz="2000" dirty="0" smtClean="0"/>
              <a:t>. A structure is </a:t>
            </a:r>
            <a:r>
              <a:rPr lang="en-US" sz="2000" dirty="0"/>
              <a:t>a collection of </a:t>
            </a:r>
            <a:r>
              <a:rPr lang="en-US" sz="2000" b="1" dirty="0"/>
              <a:t>variables</a:t>
            </a:r>
            <a:r>
              <a:rPr lang="en-US" sz="2000" dirty="0"/>
              <a:t> under a single name</a:t>
            </a:r>
            <a:r>
              <a:rPr lang="en-US" sz="2000" dirty="0" smtClean="0"/>
              <a:t>. These</a:t>
            </a:r>
            <a:r>
              <a:rPr lang="en-US" sz="2000" dirty="0"/>
              <a:t> </a:t>
            </a:r>
            <a:r>
              <a:rPr lang="en-US" sz="2000" b="1" dirty="0"/>
              <a:t>variables</a:t>
            </a:r>
            <a:r>
              <a:rPr lang="en-US" sz="2000" dirty="0"/>
              <a:t> can be of different </a:t>
            </a:r>
            <a:r>
              <a:rPr lang="en-US" sz="2000" dirty="0" smtClean="0"/>
              <a:t>data types</a:t>
            </a:r>
            <a:r>
              <a:rPr lang="en-US" sz="2000" dirty="0"/>
              <a:t>, and each has </a:t>
            </a:r>
            <a:r>
              <a:rPr lang="en-US" sz="2000" dirty="0" smtClean="0"/>
              <a:t>a name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smtClean="0">
                <a:latin typeface="Calibri" panose="020F0502020204030204" pitchFamily="34" charset="0"/>
                <a:ea typeface="Calibri" panose="020F0502020204030204" pitchFamily="34" charset="0"/>
                <a:cs typeface="Times New Roman" panose="02020603050405020304" pitchFamily="18" charset="0"/>
              </a:rPr>
              <a:t>s </a:t>
            </a:r>
            <a:r>
              <a:rPr lang="en-US" sz="2000" dirty="0">
                <a:latin typeface="Calibri" panose="020F0502020204030204" pitchFamily="34" charset="0"/>
                <a:ea typeface="Calibri" panose="020F0502020204030204" pitchFamily="34" charset="0"/>
                <a:cs typeface="Times New Roman" panose="02020603050405020304" pitchFamily="18" charset="0"/>
              </a:rPr>
              <a:t>used to define rules to allow or restrict what values can be stored in columns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702513303"/>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47468090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 xmlns:a16="http://schemas.microsoft.com/office/drawing/2014/main" val="20000"/>
                    </a:ext>
                  </a:extLst>
                </a:gridCol>
                <a:gridCol w="6378292">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179439524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173532869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 xmlns:a16="http://schemas.microsoft.com/office/drawing/2014/main" val="20000"/>
                    </a:ext>
                  </a:extLst>
                </a:gridCol>
                <a:gridCol w="6157991">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259485133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 xmlns:p14="http://schemas.microsoft.com/office/powerpoint/2010/main" val="426901781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7416864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6649573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08405005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 xmlns:p14="http://schemas.microsoft.com/office/powerpoint/2010/main" val="27279365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 xmlns:p14="http://schemas.microsoft.com/office/powerpoint/2010/main" val="42539258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 xmlns:p14="http://schemas.microsoft.com/office/powerpoint/2010/main" val="423362675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 xmlns:p14="http://schemas.microsoft.com/office/powerpoint/2010/main" val="329801975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 xmlns:p14="http://schemas.microsoft.com/office/powerpoint/2010/main" val="221978786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 xmlns:p14="http://schemas.microsoft.com/office/powerpoint/2010/main" val="226778673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 xmlns:p14="http://schemas.microsoft.com/office/powerpoint/2010/main" val="316040139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 xmlns:p14="http://schemas.microsoft.com/office/powerpoint/2010/main" val="181608696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5191425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 xmlns:p14="http://schemas.microsoft.com/office/powerpoint/2010/main" val="26870584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1752372">
                  <a:extLst>
                    <a:ext uri="{9D8B030D-6E8A-4147-A177-3AD203B41FA5}">
                      <a16:colId xmlns="" xmlns:a16="http://schemas.microsoft.com/office/drawing/2014/main" val="20001"/>
                    </a:ext>
                  </a:extLst>
                </a:gridCol>
                <a:gridCol w="4190454">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smtClean="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65,535 bytes ~ 64kb</a:t>
                      </a:r>
                      <a:endParaRPr lang="en-IN" sz="1600" dirty="0" smtClean="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smtClean="0">
                          <a:latin typeface="Arial" panose="020B0604020202020204" pitchFamily="34" charset="0"/>
                          <a:cs typeface="Arial" panose="020B0604020202020204" pitchFamily="34" charset="0"/>
                        </a:rPr>
                        <a:t>16,777,215 bytes ~16MB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smtClean="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938878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 xmlns:p14="http://schemas.microsoft.com/office/powerpoint/2010/main" val="329518120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 xmlns:p14="http://schemas.microsoft.com/office/powerpoint/2010/main" val="325659992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26019072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 xmlns:p14="http://schemas.microsoft.com/office/powerpoint/2010/main" val="3265758592"/>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221099017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22964985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177836123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350618565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6551534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03889875"/>
              </p:ext>
            </p:extLst>
          </p:nvPr>
        </p:nvGraphicFramePr>
        <p:xfrm>
          <a:off x="1676182" y="1676400"/>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 xmlns:a16="http://schemas.microsoft.com/office/drawing/2014/main" val="20000"/>
                    </a:ext>
                  </a:extLst>
                </a:gridCol>
                <a:gridCol w="1066661">
                  <a:extLst>
                    <a:ext uri="{9D8B030D-6E8A-4147-A177-3AD203B41FA5}">
                      <a16:colId xmlns="" xmlns:a16="http://schemas.microsoft.com/office/drawing/2014/main" val="20001"/>
                    </a:ext>
                  </a:extLst>
                </a:gridCol>
                <a:gridCol w="3276173">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8"/>
                  </a:ext>
                </a:extLst>
              </a:tr>
            </a:tbl>
          </a:graphicData>
        </a:graphic>
      </p:graphicFrame>
      <p:sp>
        <p:nvSpPr>
          <p:cNvPr id="3" name="Rectangle 2"/>
          <p:cNvSpPr/>
          <p:nvPr/>
        </p:nvSpPr>
        <p:spPr>
          <a:xfrm>
            <a:off x="1676182" y="5786738"/>
            <a:ext cx="8838049"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07721"/>
            <a:ext cx="4019177"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 xmlns:p14="http://schemas.microsoft.com/office/powerpoint/2010/main" val="259249106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1418458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22472362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4650199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5904258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 xmlns:p14="http://schemas.microsoft.com/office/powerpoint/2010/main" val="429217337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 xmlns:p14="http://schemas.microsoft.com/office/powerpoint/2010/main" val="1474658266"/>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 xmlns:p14="http://schemas.microsoft.com/office/powerpoint/2010/main" val="339931796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13" name="Table 12"/>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 xmlns:p14="http://schemas.microsoft.com/office/powerpoint/2010/main" val="133335172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10" name="Table 9"/>
          <p:cNvGraphicFramePr>
            <a:graphicFrameLocks noGrp="1"/>
          </p:cNvGraphicFramePr>
          <p:nvPr>
            <p:extLst/>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60438917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449580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 xmlns:a16="http://schemas.microsoft.com/office/drawing/2014/main" val="20000"/>
                    </a:ext>
                  </a:extLst>
                </a:gridCol>
                <a:gridCol w="2641974">
                  <a:extLst>
                    <a:ext uri="{9D8B030D-6E8A-4147-A177-3AD203B41FA5}">
                      <a16:colId xmlns="" xmlns:a16="http://schemas.microsoft.com/office/drawing/2014/main" val="20001"/>
                    </a:ext>
                  </a:extLst>
                </a:gridCol>
                <a:gridCol w="4227159">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19941211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818134417"/>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 xmlns:p14="http://schemas.microsoft.com/office/powerpoint/2010/main" val="36029987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 xmlns:p14="http://schemas.microsoft.com/office/powerpoint/2010/main" val="1639607989"/>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37437141"/>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97747550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97668946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76125583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a:t>
            </a:r>
          </a:p>
          <a:p>
            <a:pPr eaLnBrk="0" fontAlgn="base" hangingPunct="0">
              <a:spcBef>
                <a:spcPct val="0"/>
              </a:spcBef>
              <a:spcAft>
                <a:spcPct val="0"/>
              </a:spcAft>
            </a:pPr>
            <a:r>
              <a:rPr lang="en-US" sz="2000" dirty="0">
                <a:latin typeface="Liberation Mono"/>
              </a:rPr>
              <a:t>SELECT [ *|column1 [, column2 ] FROM table1 [, table2 ] </a:t>
            </a:r>
          </a:p>
          <a:p>
            <a:pPr eaLnBrk="0" fontAlgn="base" hangingPunct="0">
              <a:spcBef>
                <a:spcPct val="0"/>
              </a:spcBef>
              <a:spcAft>
                <a:spcPct val="0"/>
              </a:spcAft>
            </a:pPr>
            <a:r>
              <a:rPr lang="en-US" sz="2000" dirty="0">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034304229"/>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 xmlns:p14="http://schemas.microsoft.com/office/powerpoint/2010/main" val="170507870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a:t>
            </a:r>
          </a:p>
          <a:p>
            <a:pPr eaLnBrk="0" fontAlgn="base" hangingPunct="0">
              <a:spcBef>
                <a:spcPct val="0"/>
              </a:spcBef>
              <a:spcAft>
                <a:spcPct val="0"/>
              </a:spcAft>
            </a:pPr>
            <a:r>
              <a:rPr lang="en-US" sz="2000" dirty="0">
                <a:latin typeface="Liberation Mono"/>
              </a:rPr>
              <a:t>(SELECT column_name FROM table_name) [ WHERE) ] </a:t>
            </a:r>
          </a:p>
        </p:txBody>
      </p:sp>
    </p:spTree>
    <p:extLst>
      <p:ext uri="{BB962C8B-B14F-4D97-AF65-F5344CB8AC3E}">
        <p14:creationId xmlns="" xmlns:p14="http://schemas.microsoft.com/office/powerpoint/2010/main" val="30870569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5" name="Rectangle 4"/>
          <p:cNvSpPr/>
          <p:nvPr/>
        </p:nvSpPr>
        <p:spPr>
          <a:xfrm>
            <a:off x="1599992" y="838200"/>
            <a:ext cx="8990430"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599991" y="1676400"/>
            <a:ext cx="8914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685800"/>
            <a:ext cx="899043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 xmlns:p14="http://schemas.microsoft.com/office/powerpoint/2010/main" val="171921708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7112471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 xmlns:p14="http://schemas.microsoft.com/office/powerpoint/2010/main" val="4240804930"/>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 xmlns:p14="http://schemas.microsoft.com/office/powerpoint/2010/main" val="211921311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42315102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237043370"/>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 xmlns:p14="http://schemas.microsoft.com/office/powerpoint/2010/main" val="2226653300"/>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 xmlns:p14="http://schemas.microsoft.com/office/powerpoint/2010/main" val="175998958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 xmlns:p14="http://schemas.microsoft.com/office/powerpoint/2010/main" val="263321197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223331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201435218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8404040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5120170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8843633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89044107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42434834"/>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 xmlns:p14="http://schemas.microsoft.com/office/powerpoint/2010/main" val="24556009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1668843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 xmlns:p14="http://schemas.microsoft.com/office/powerpoint/2010/main" val="29806929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345900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 xmlns:p14="http://schemas.microsoft.com/office/powerpoint/2010/main" val="254062529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smtClean="0">
                <a:solidFill>
                  <a:srgbClr val="00B0F0"/>
                </a:solidFill>
              </a:rPr>
              <a:t>show </a:t>
            </a:r>
            <a:r>
              <a:rPr lang="en-US" sz="2400" dirty="0" smtClean="0">
                <a:solidFill>
                  <a:srgbClr val="00B0F0"/>
                </a:solidFill>
              </a:rPr>
              <a:t>engines;</a:t>
            </a:r>
          </a:p>
          <a:p>
            <a:r>
              <a:rPr lang="en-US" sz="2400" dirty="0" smtClean="0">
                <a:solidFill>
                  <a:srgbClr val="00B0F0"/>
                </a:solidFill>
              </a:rPr>
              <a:t>set default_storage_engine = memory;</a:t>
            </a:r>
            <a:endParaRPr lang="en-US" sz="2400" dirty="0">
              <a:solidFill>
                <a:srgbClr val="00B0F0"/>
              </a:solidFill>
            </a:endParaRPr>
          </a:p>
        </p:txBody>
      </p:sp>
    </p:spTree>
    <p:extLst>
      <p:ext uri="{BB962C8B-B14F-4D97-AF65-F5344CB8AC3E}">
        <p14:creationId xmlns="" xmlns:p14="http://schemas.microsoft.com/office/powerpoint/2010/main" val="1299804971"/>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7574465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23900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8090823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300668964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239000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41736169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2582127105"/>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 xmlns:a16="http://schemas.microsoft.com/office/drawing/2014/main" val="20000"/>
                    </a:ext>
                  </a:extLst>
                </a:gridCol>
                <a:gridCol w="2895223">
                  <a:extLst>
                    <a:ext uri="{9D8B030D-6E8A-4147-A177-3AD203B41FA5}">
                      <a16:colId xmlns=""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 xmlns:p14="http://schemas.microsoft.com/office/powerpoint/2010/main" val="3552185795"/>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 xmlns:a16="http://schemas.microsoft.com/office/drawing/2014/main" val="20000"/>
                    </a:ext>
                  </a:extLst>
                </a:gridCol>
                <a:gridCol w="2116759">
                  <a:extLst>
                    <a:ext uri="{9D8B030D-6E8A-4147-A177-3AD203B41FA5}">
                      <a16:colId xmlns="" xmlns:a16="http://schemas.microsoft.com/office/drawing/2014/main" val="20001"/>
                    </a:ext>
                  </a:extLst>
                </a:gridCol>
                <a:gridCol w="1599992">
                  <a:extLst>
                    <a:ext uri="{9D8B030D-6E8A-4147-A177-3AD203B41FA5}">
                      <a16:colId xmlns="" xmlns:a16="http://schemas.microsoft.com/office/drawing/2014/main" val="20002"/>
                    </a:ext>
                  </a:extLst>
                </a:gridCol>
                <a:gridCol w="1576803">
                  <a:extLst>
                    <a:ext uri="{9D8B030D-6E8A-4147-A177-3AD203B41FA5}">
                      <a16:colId xmlns="" xmlns:a16="http://schemas.microsoft.com/office/drawing/2014/main" val="20003"/>
                    </a:ext>
                  </a:extLst>
                </a:gridCol>
                <a:gridCol w="1089849">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 xmlns:p14="http://schemas.microsoft.com/office/powerpoint/2010/main" val="19235006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 xmlns:p14="http://schemas.microsoft.com/office/powerpoint/2010/main" val="74770426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a:t>
            </a:r>
            <a:r>
              <a:rPr lang="en-US" sz="2000" dirty="0" smtClean="0">
                <a:latin typeface="Arial" panose="020B0604020202020204" pitchFamily="34" charset="0"/>
                <a:cs typeface="Arial" panose="020B0604020202020204" pitchFamily="34" charset="0"/>
              </a:rPr>
              <a:t>say that </a:t>
            </a:r>
            <a:r>
              <a:rPr lang="en-US" sz="2000" dirty="0">
                <a:latin typeface="Arial" panose="020B0604020202020204" pitchFamily="34" charset="0"/>
                <a:cs typeface="Arial" panose="020B0604020202020204" pitchFamily="34" charset="0"/>
              </a:rPr>
              <a:t>for a programmer to understand and be able to interact with a database is </a:t>
            </a:r>
            <a:r>
              <a:rPr lang="en-US" sz="2000" dirty="0" smtClean="0">
                <a:latin typeface="Arial" panose="020B0604020202020204" pitchFamily="34" charset="0"/>
                <a:cs typeface="Arial" panose="020B0604020202020204" pitchFamily="34" charset="0"/>
              </a:rPr>
              <a:t>must, so than the data which is collected from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mobile application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 xmlns:p14="http://schemas.microsoft.com/office/powerpoint/2010/main" val="1253825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2867930676"/>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 xmlns:p14="http://schemas.microsoft.com/office/powerpoint/2010/main" val="2859914041"/>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71969438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 xmlns:p14="http://schemas.microsoft.com/office/powerpoint/2010/main" val="24839681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 xmlns:p14="http://schemas.microsoft.com/office/powerpoint/2010/main" val="41513896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 xmlns:p14="http://schemas.microsoft.com/office/powerpoint/2010/main" val="151601765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 xmlns:p14="http://schemas.microsoft.com/office/powerpoint/2010/main" val="28983762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 xmlns:p14="http://schemas.microsoft.com/office/powerpoint/2010/main" val="16712886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74439694"/>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1798213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 xmlns:a16="http://schemas.microsoft.com/office/drawing/2014/main" val="20000"/>
                    </a:ext>
                  </a:extLst>
                </a:gridCol>
                <a:gridCol w="2537686">
                  <a:extLst>
                    <a:ext uri="{9D8B030D-6E8A-4147-A177-3AD203B41FA5}">
                      <a16:colId xmlns=""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5582721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85897669"/>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 xmlns:p14="http://schemas.microsoft.com/office/powerpoint/2010/main" val="943877492"/>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 xmlns:a16="http://schemas.microsoft.com/office/drawing/2014/main" val="20000"/>
                    </a:ext>
                  </a:extLst>
                </a:gridCol>
                <a:gridCol w="4076169">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 xmlns:p14="http://schemas.microsoft.com/office/powerpoint/2010/main" val="3414458270"/>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677727795"/>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715741290"/>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423414226"/>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 xmlns:p14="http://schemas.microsoft.com/office/powerpoint/2010/main" val="253514742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1626257679"/>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2995718037"/>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4 &amp; 21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8502765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57200"/>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6644" y="1437923"/>
            <a:ext cx="6095207"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4809322" y="3214686"/>
            <a:ext cx="2373278"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 xmlns:p14="http://schemas.microsoft.com/office/powerpoint/2010/main" val="3330498441"/>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 xmlns:p14="http://schemas.microsoft.com/office/powerpoint/2010/main" val="9236627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2189481208"/>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 xmlns:p14="http://schemas.microsoft.com/office/powerpoint/2010/main" val="3860626219"/>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a:t>
            </a:r>
            <a:r>
              <a:rPr lang="en-US" sz="2000" dirty="0" smtClean="0">
                <a:latin typeface="Open sans"/>
                <a:cs typeface="Arial" panose="020B0604020202020204" pitchFamily="34" charset="0"/>
              </a:rPr>
              <a:t>data </a:t>
            </a:r>
            <a:r>
              <a:rPr lang="en-US" sz="2000" dirty="0">
                <a:latin typeface="Open sans"/>
                <a:cs typeface="Arial" panose="020B0604020202020204" pitchFamily="34" charset="0"/>
              </a:rPr>
              <a:t>is stored in the external hard drives in the form of </a:t>
            </a:r>
            <a:r>
              <a:rPr lang="en-US" sz="2000" dirty="0" smtClean="0">
                <a:latin typeface="Open sans"/>
                <a:cs typeface="Arial" panose="020B0604020202020204" pitchFamily="34" charset="0"/>
              </a:rPr>
              <a:t>bits, </a:t>
            </a:r>
            <a:r>
              <a:rPr lang="en-US" sz="2000" dirty="0">
                <a:latin typeface="Open sans"/>
                <a:cs typeface="Arial" panose="020B0604020202020204" pitchFamily="34" charset="0"/>
              </a:rPr>
              <a:t>it can be said that the data is stored in files and folders</a:t>
            </a:r>
            <a:r>
              <a:rPr lang="en-US" sz="2000" dirty="0" smtClean="0">
                <a:latin typeface="Open sans"/>
                <a:cs typeface="Arial" panose="020B0604020202020204" pitchFamily="34" charset="0"/>
              </a:rPr>
              <a:t>.</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 xmlns:p14="http://schemas.microsoft.com/office/powerpoint/2010/main" val="347409805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 xmlns:p14="http://schemas.microsoft.com/office/powerpoint/2010/main" val="19856386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 xmlns:p14="http://schemas.microsoft.com/office/powerpoint/2010/main" val="2066063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Tree>
    <p:extLst>
      <p:ext uri="{BB962C8B-B14F-4D97-AF65-F5344CB8AC3E}">
        <p14:creationId xmlns="" xmlns:p14="http://schemas.microsoft.com/office/powerpoint/2010/main" val="225750419"/>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 xmlns:p14="http://schemas.microsoft.com/office/powerpoint/2010/main" val="2355499622"/>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4952355" y="2133600"/>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 xmlns:p14="http://schemas.microsoft.com/office/powerpoint/2010/main" val="229645638"/>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895223" y="268636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 xmlns:p14="http://schemas.microsoft.com/office/powerpoint/2010/main" val="10009440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3419434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 xmlns:p14="http://schemas.microsoft.com/office/powerpoint/2010/main" val="139207388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 xmlns:a16="http://schemas.microsoft.com/office/drawing/2014/main" val="20000"/>
                    </a:ext>
                  </a:extLst>
                </a:gridCol>
                <a:gridCol w="1904752">
                  <a:extLst>
                    <a:ext uri="{9D8B030D-6E8A-4147-A177-3AD203B41FA5}">
                      <a16:colId xmlns="" xmlns:a16="http://schemas.microsoft.com/office/drawing/2014/main" val="20001"/>
                    </a:ext>
                  </a:extLst>
                </a:gridCol>
                <a:gridCol w="1980942">
                  <a:extLst>
                    <a:ext uri="{9D8B030D-6E8A-4147-A177-3AD203B41FA5}">
                      <a16:colId xmlns="" xmlns:a16="http://schemas.microsoft.com/office/drawing/2014/main" val="20002"/>
                    </a:ext>
                  </a:extLst>
                </a:gridCol>
                <a:gridCol w="1904754">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 xmlns:p14="http://schemas.microsoft.com/office/powerpoint/2010/main" val="331133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 xmlns:a16="http://schemas.microsoft.com/office/drawing/2014/main" val="20000"/>
                    </a:ext>
                  </a:extLst>
                </a:gridCol>
                <a:gridCol w="2128067">
                  <a:extLst>
                    <a:ext uri="{9D8B030D-6E8A-4147-A177-3AD203B41FA5}">
                      <a16:colId xmlns="" xmlns:a16="http://schemas.microsoft.com/office/drawing/2014/main" val="20001"/>
                    </a:ext>
                  </a:extLst>
                </a:gridCol>
                <a:gridCol w="2128067">
                  <a:extLst>
                    <a:ext uri="{9D8B030D-6E8A-4147-A177-3AD203B41FA5}">
                      <a16:colId xmlns="" xmlns:a16="http://schemas.microsoft.com/office/drawing/2014/main" val="20002"/>
                    </a:ext>
                  </a:extLst>
                </a:gridCol>
                <a:gridCol w="30738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 xmlns:a16="http://schemas.microsoft.com/office/drawing/2014/main" val="20000"/>
                    </a:ext>
                  </a:extLst>
                </a:gridCol>
                <a:gridCol w="3043316">
                  <a:extLst>
                    <a:ext uri="{9D8B030D-6E8A-4147-A177-3AD203B41FA5}">
                      <a16:colId xmlns="" xmlns:a16="http://schemas.microsoft.com/office/drawing/2014/main" val="20001"/>
                    </a:ext>
                  </a:extLst>
                </a:gridCol>
                <a:gridCol w="3043316">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 xmlns:a16="http://schemas.microsoft.com/office/drawing/2014/main" val="20000"/>
                    </a:ext>
                  </a:extLst>
                </a:gridCol>
                <a:gridCol w="4549638">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1523802" y="2255520"/>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3802" y="1752600"/>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26468"/>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1545568" y="4572000"/>
          <a:ext cx="9121042" cy="2133600"/>
        </p:xfrm>
        <a:graphic>
          <a:graphicData uri="http://schemas.openxmlformats.org/drawingml/2006/table">
            <a:tbl>
              <a:tblPr/>
              <a:tblGrid>
                <a:gridCol w="4560521">
                  <a:extLst>
                    <a:ext uri="{9D8B030D-6E8A-4147-A177-3AD203B41FA5}">
                      <a16:colId xmlns="" xmlns:a16="http://schemas.microsoft.com/office/drawing/2014/main" val="20000"/>
                    </a:ext>
                  </a:extLst>
                </a:gridCol>
                <a:gridCol w="4560521">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 xmlns:a16="http://schemas.microsoft.com/office/drawing/2014/main" val="20000"/>
                    </a:ext>
                  </a:extLst>
                </a:gridCol>
                <a:gridCol w="2133322">
                  <a:extLst>
                    <a:ext uri="{9D8B030D-6E8A-4147-A177-3AD203B41FA5}">
                      <a16:colId xmlns="" xmlns:a16="http://schemas.microsoft.com/office/drawing/2014/main" val="20001"/>
                    </a:ext>
                  </a:extLst>
                </a:gridCol>
                <a:gridCol w="2133322">
                  <a:extLst>
                    <a:ext uri="{9D8B030D-6E8A-4147-A177-3AD203B41FA5}">
                      <a16:colId xmlns="" xmlns:a16="http://schemas.microsoft.com/office/drawing/2014/main" val="20002"/>
                    </a:ext>
                  </a:extLst>
                </a:gridCol>
                <a:gridCol w="3047603">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 xmlns:a16="http://schemas.microsoft.com/office/drawing/2014/main" val="20000"/>
                    </a:ext>
                  </a:extLst>
                </a:gridCol>
                <a:gridCol w="3022207">
                  <a:extLst>
                    <a:ext uri="{9D8B030D-6E8A-4147-A177-3AD203B41FA5}">
                      <a16:colId xmlns="" xmlns:a16="http://schemas.microsoft.com/office/drawing/2014/main" val="20001"/>
                    </a:ext>
                  </a:extLst>
                </a:gridCol>
                <a:gridCol w="3022207">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6045141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 xmlns:p14="http://schemas.microsoft.com/office/powerpoint/2010/main" val="2577053545"/>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 xmlns:a16="http://schemas.microsoft.com/office/drawing/2014/main" val="20000"/>
                    </a:ext>
                  </a:extLst>
                </a:gridCol>
                <a:gridCol w="2438083">
                  <a:extLst>
                    <a:ext uri="{9D8B030D-6E8A-4147-A177-3AD203B41FA5}">
                      <a16:colId xmlns="" xmlns:a16="http://schemas.microsoft.com/office/drawing/2014/main" val="20001"/>
                    </a:ext>
                  </a:extLst>
                </a:gridCol>
                <a:gridCol w="2514273">
                  <a:extLst>
                    <a:ext uri="{9D8B030D-6E8A-4147-A177-3AD203B41FA5}">
                      <a16:colId xmlns="" xmlns:a16="http://schemas.microsoft.com/office/drawing/2014/main" val="20002"/>
                    </a:ext>
                  </a:extLst>
                </a:gridCol>
                <a:gridCol w="2492581">
                  <a:extLst>
                    <a:ext uri="{9D8B030D-6E8A-4147-A177-3AD203B41FA5}">
                      <a16:colId xmlns="" xmlns:a16="http://schemas.microsoft.com/office/drawing/2014/main" val="20003"/>
                    </a:ext>
                  </a:extLst>
                </a:gridCol>
                <a:gridCol w="1926444">
                  <a:extLst>
                    <a:ext uri="{9D8B030D-6E8A-4147-A177-3AD203B41FA5}">
                      <a16:colId xmlns="" xmlns:a16="http://schemas.microsoft.com/office/drawing/2014/main"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Bus, Cycle</a:t>
                      </a:r>
                      <a:r>
                        <a:rPr lang="en-US" sz="1800" u="none" strike="noStrike" smtClean="0">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 xmlns:p14="http://schemas.microsoft.com/office/powerpoint/2010/main" val="1405789138"/>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13, 14, 16</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05034266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8538"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smtClean="0">
                <a:solidFill>
                  <a:schemeClr val="accent6">
                    <a:lumMod val="50000"/>
                  </a:schemeClr>
                </a:solidFill>
              </a:rPr>
              <a:t>Data Domain refers to all the valid values which a column may contain and can be done by giving data type to the column.</a:t>
            </a:r>
            <a:endParaRPr lang="en-US" sz="2100" dirty="0">
              <a:solidFill>
                <a:schemeClr val="accent6">
                  <a:lumMod val="50000"/>
                </a:schemeClr>
              </a:solidFill>
            </a:endParaRPr>
          </a:p>
        </p:txBody>
      </p:sp>
    </p:spTree>
    <p:extLst>
      <p:ext uri="{BB962C8B-B14F-4D97-AF65-F5344CB8AC3E}">
        <p14:creationId xmlns="" xmlns:p14="http://schemas.microsoft.com/office/powerpoint/2010/main" val="1169752773"/>
      </p:ext>
    </p:extLst>
  </p:cSld>
  <p:clrMapOvr>
    <a:masterClrMapping/>
  </p:clrMapOvr>
  <p:transition spd="slow"/>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676182" y="871478"/>
            <a:ext cx="8838049" cy="270843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182" y="3872807"/>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152402"/>
            <a:ext cx="8838049" cy="1015663"/>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743200"/>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277" y="3312857"/>
            <a:ext cx="8761859"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182" y="106680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3534138799"/>
              </p:ext>
            </p:extLst>
          </p:nvPr>
        </p:nvGraphicFramePr>
        <p:xfrm>
          <a:off x="1676182" y="1533465"/>
          <a:ext cx="8838049" cy="640080"/>
        </p:xfrm>
        <a:graphic>
          <a:graphicData uri="http://schemas.openxmlformats.org/drawingml/2006/table">
            <a:tbl>
              <a:tblPr/>
              <a:tblGrid>
                <a:gridCol w="281568">
                  <a:extLst>
                    <a:ext uri="{9D8B030D-6E8A-4147-A177-3AD203B41FA5}">
                      <a16:colId xmlns="" xmlns:a16="http://schemas.microsoft.com/office/drawing/2014/main" val="20000"/>
                    </a:ext>
                  </a:extLst>
                </a:gridCol>
                <a:gridCol w="8556481">
                  <a:extLst>
                    <a:ext uri="{9D8B030D-6E8A-4147-A177-3AD203B41FA5}">
                      <a16:colId xmlns="" xmlns:a16="http://schemas.microsoft.com/office/drawing/2014/main" val="20001"/>
                    </a:ext>
                  </a:extLst>
                </a:gridCol>
              </a:tblGrid>
              <a:tr h="640080">
                <a:tc>
                  <a:txBody>
                    <a:bodyPr/>
                    <a:lstStyle/>
                    <a:p>
                      <a:pPr algn="ctr" fontAlgn="t"/>
                      <a:r>
                        <a:rPr lang="en-IN" dirty="0">
                          <a:solidFill>
                            <a:schemeClr val="tx1"/>
                          </a:solidFill>
                          <a:effectLst/>
                          <a:latin typeface="inherit"/>
                        </a:rPr>
                        <a:t>1</a:t>
                      </a:r>
                    </a:p>
                    <a:p>
                      <a:pPr algn="ctr" fontAlgn="t"/>
                      <a:r>
                        <a:rPr lang="en-IN" dirty="0">
                          <a:solidFill>
                            <a:schemeClr val="tx1"/>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chemeClr val="tx1"/>
                          </a:solidFill>
                          <a:effectLst/>
                          <a:latin typeface="inherit"/>
                        </a:rPr>
                        <a:t>DECLARE z INT DEFAULT 0;</a:t>
                      </a:r>
                    </a:p>
                    <a:p>
                      <a:pPr algn="l" fontAlgn="t" latinLnBrk="1"/>
                      <a:r>
                        <a:rPr lang="en-IN" dirty="0">
                          <a:solidFill>
                            <a:schemeClr val="tx1"/>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6" name="Rectangle 5"/>
          <p:cNvSpPr/>
          <p:nvPr/>
        </p:nvSpPr>
        <p:spPr>
          <a:xfrm>
            <a:off x="6057112" y="1134072"/>
            <a:ext cx="4914260" cy="830997"/>
          </a:xfrm>
          <a:prstGeom prst="rect">
            <a:avLst/>
          </a:prstGeom>
          <a:solidFill>
            <a:schemeClr val="bg1"/>
          </a:solidFill>
        </p:spPr>
        <p:txBody>
          <a:bodyPr wrap="square">
            <a:spAutoFit/>
          </a:bodyPr>
          <a:lstStyle/>
          <a:p>
            <a:r>
              <a:rPr lang="en-IN" sz="1600" dirty="0"/>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3802" y="3663077"/>
            <a:ext cx="4571405" cy="2123658"/>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1396" y="3698321"/>
            <a:ext cx="4495215" cy="2062103"/>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smtClean="0">
                <a:solidFill>
                  <a:schemeClr val="tx1"/>
                </a:solidFill>
              </a:rPr>
              <a:t>PRIMARY</a:t>
            </a:r>
            <a:r>
              <a:rPr lang="en-IN" b="1" i="1" dirty="0">
                <a:solidFill>
                  <a:schemeClr val="tx1"/>
                </a:solidFill>
              </a:rPr>
              <a:t> </a:t>
            </a:r>
            <a:r>
              <a:rPr lang="en-IN" b="1" dirty="0" smtClean="0">
                <a:solidFill>
                  <a:schemeClr val="tx1"/>
                </a:solidFill>
              </a:rPr>
              <a:t>key</a:t>
            </a:r>
            <a:r>
              <a:rPr lang="en-IN" b="1" dirty="0">
                <a:solidFill>
                  <a:schemeClr val="tx1"/>
                </a:solidFill>
              </a:rPr>
              <a:t>.</a:t>
            </a:r>
          </a:p>
        </p:txBody>
      </p:sp>
    </p:spTree>
    <p:extLst>
      <p:ext uri="{BB962C8B-B14F-4D97-AF65-F5344CB8AC3E}">
        <p14:creationId xmlns="" xmlns:p14="http://schemas.microsoft.com/office/powerpoint/2010/main" val="1269394051"/>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36875057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 xmlns:p14="http://schemas.microsoft.com/office/powerpoint/2010/main" val="2929244910"/>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767479"/>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 xmlns:p14="http://schemas.microsoft.com/office/powerpoint/2010/main" val="64507137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134824509"/>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17</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3171791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341142195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 xmlns:p14="http://schemas.microsoft.com/office/powerpoint/2010/main" val="188818721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Why </a:t>
            </a:r>
            <a:r>
              <a:rPr lang="en-US" sz="2400" b="1" dirty="0">
                <a:latin typeface="Arial" panose="020B0604020202020204" pitchFamily="34" charset="0"/>
                <a:cs typeface="Arial" panose="020B0604020202020204" pitchFamily="34" charset="0"/>
              </a:rPr>
              <a:t>do we need databases</a:t>
            </a:r>
            <a:r>
              <a:rPr lang="en-US" sz="24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a:t>
            </a:r>
            <a:r>
              <a:rPr lang="en-US" sz="2000" dirty="0" smtClean="0">
                <a:solidFill>
                  <a:srgbClr val="222222"/>
                </a:solidFill>
                <a:latin typeface="Arial" panose="020B0604020202020204" pitchFamily="34" charset="0"/>
                <a:cs typeface="Arial" panose="020B0604020202020204" pitchFamily="34" charset="0"/>
              </a:rPr>
              <a:t>world</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24134728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437615011"/>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 xmlns:p14="http://schemas.microsoft.com/office/powerpoint/2010/main" val="109263262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18</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4267912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702387324"/>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18</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8858420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542636" y="1874125"/>
            <a:ext cx="9123977" cy="4145677"/>
          </a:xfrm>
          <a:prstGeom prst="rect">
            <a:avLst/>
          </a:prstGeom>
        </p:spPr>
      </p:pic>
    </p:spTree>
    <p:extLst>
      <p:ext uri="{BB962C8B-B14F-4D97-AF65-F5344CB8AC3E}">
        <p14:creationId xmlns="" xmlns:p14="http://schemas.microsoft.com/office/powerpoint/2010/main" val="61539921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 xmlns:p14="http://schemas.microsoft.com/office/powerpoint/2010/main" val="417676628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 xmlns:p14="http://schemas.microsoft.com/office/powerpoint/2010/main" val="417676628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 xmlns:a16="http://schemas.microsoft.com/office/drawing/2014/main" val="20000"/>
                    </a:ext>
                  </a:extLst>
                </a:gridCol>
                <a:gridCol w="5866635">
                  <a:extLst>
                    <a:ext uri="{9D8B030D-6E8A-4147-A177-3AD203B41FA5}">
                      <a16:colId xmlns=""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98218368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 xmlns:p14="http://schemas.microsoft.com/office/powerpoint/2010/main" val="337480920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323" y="2895600"/>
            <a:ext cx="7923768"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28562" y="3886200"/>
            <a:ext cx="7999959" cy="243063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999547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672970" y="1820882"/>
            <a:ext cx="8844473" cy="3677930"/>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2970" y="771199"/>
            <a:ext cx="8844473"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 xmlns:p14="http://schemas.microsoft.com/office/powerpoint/2010/main" val="254671956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30216"/>
            <a:ext cx="8810830"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4824690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 xmlns:p14="http://schemas.microsoft.com/office/powerpoint/2010/main" val="3479239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542407219"/>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19</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2474136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75299456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 xmlns:p14="http://schemas.microsoft.com/office/powerpoint/2010/main" val="210115214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5686" y="2713820"/>
            <a:ext cx="5031757"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 xmlns:p14="http://schemas.microsoft.com/office/powerpoint/2010/main" val="30330693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 xmlns:p14="http://schemas.microsoft.com/office/powerpoint/2010/main" val="155855449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372" y="335280"/>
          <a:ext cx="8761860" cy="1112520"/>
        </p:xfrm>
        <a:graphic>
          <a:graphicData uri="http://schemas.openxmlformats.org/drawingml/2006/table">
            <a:tbl>
              <a:tblPr firstRow="1" bandRow="1">
                <a:tableStyleId>{5940675A-B579-460E-94D1-54222C63F5DA}</a:tableStyleId>
              </a:tblPr>
              <a:tblGrid>
                <a:gridCol w="1980942">
                  <a:extLst>
                    <a:ext uri="{9D8B030D-6E8A-4147-A177-3AD203B41FA5}">
                      <a16:colId xmlns="" xmlns:a16="http://schemas.microsoft.com/office/drawing/2014/main" val="20000"/>
                    </a:ext>
                  </a:extLst>
                </a:gridCol>
                <a:gridCol w="152380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752372">
                  <a:extLst>
                    <a:ext uri="{9D8B030D-6E8A-4147-A177-3AD203B41FA5}">
                      <a16:colId xmlns="" xmlns:a16="http://schemas.microsoft.com/office/drawing/2014/main" val="20003"/>
                    </a:ext>
                  </a:extLst>
                </a:gridCol>
                <a:gridCol w="1752372">
                  <a:extLst>
                    <a:ext uri="{9D8B030D-6E8A-4147-A177-3AD203B41FA5}">
                      <a16:colId xmlns="" xmlns:a16="http://schemas.microsoft.com/office/drawing/2014/main" val="20004"/>
                    </a:ext>
                  </a:extLst>
                </a:gridCol>
              </a:tblGrid>
              <a:tr h="370840">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03302451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62000"/>
            <a:ext cx="8844473"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671" y="3200400"/>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19200"/>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669006"/>
            <a:ext cx="8844473"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003" y="4502974"/>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097961"/>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43200"/>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 xmlns:p14="http://schemas.microsoft.com/office/powerpoint/2010/main" val="290868598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 xmlns:p14="http://schemas.microsoft.com/office/powerpoint/2010/main" val="20101739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3">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142805682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 xmlns:p14="http://schemas.microsoft.com/office/powerpoint/2010/main" val="4058368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44807502"/>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 xmlns:p14="http://schemas.microsoft.com/office/powerpoint/2010/main" val="77474054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2">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 xmlns:p14="http://schemas.microsoft.com/office/powerpoint/2010/main" val="67082556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 xmlns:p14="http://schemas.microsoft.com/office/powerpoint/2010/main" val="353020918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 xmlns:p14="http://schemas.microsoft.com/office/powerpoint/2010/main" val="170283377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 xmlns:p14="http://schemas.microsoft.com/office/powerpoint/2010/main" val="139359455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 xmlns:p14="http://schemas.microsoft.com/office/powerpoint/2010/main" val="332268466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03139577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 xmlns:p14="http://schemas.microsoft.com/office/powerpoint/2010/main" val="18052635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 xmlns:p14="http://schemas.microsoft.com/office/powerpoint/2010/main" val="356489200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 xmlns:p14="http://schemas.microsoft.com/office/powerpoint/2010/main" val="4133840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842289119"/>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 xmlns:p14="http://schemas.microsoft.com/office/powerpoint/2010/main" val="14183006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 xmlns:p14="http://schemas.microsoft.com/office/powerpoint/2010/main" val="15168912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 xmlns:p14="http://schemas.microsoft.com/office/powerpoint/2010/main" val="103822981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 xmlns:p14="http://schemas.microsoft.com/office/powerpoint/2010/main" val="108703199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 xmlns:p14="http://schemas.microsoft.com/office/powerpoint/2010/main" val="55891455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 xmlns:p14="http://schemas.microsoft.com/office/powerpoint/2010/main" val="70769417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71320236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 xmlns:p14="http://schemas.microsoft.com/office/powerpoint/2010/main" val="33314099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 xmlns:p14="http://schemas.microsoft.com/office/powerpoint/2010/main" val="212100770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 xmlns:p14="http://schemas.microsoft.com/office/powerpoint/2010/main" val="1156782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18455152"/>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00687052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 xmlns:p14="http://schemas.microsoft.com/office/powerpoint/2010/main" val="259855075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 xmlns:p14="http://schemas.microsoft.com/office/powerpoint/2010/main" val="406474720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 xmlns:p14="http://schemas.microsoft.com/office/powerpoint/2010/main" val="258154109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 xmlns:p14="http://schemas.microsoft.com/office/powerpoint/2010/main" val="207512169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 xmlns:p14="http://schemas.microsoft.com/office/powerpoint/2010/main" val="269120438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63469"/>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535217"/>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226831"/>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625783"/>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096470"/>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1841" y="619528"/>
            <a:ext cx="4219151"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 xmlns:p14="http://schemas.microsoft.com/office/powerpoint/2010/main" val="192811520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 xmlns:p14="http://schemas.microsoft.com/office/powerpoint/2010/main" val="278542626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 xmlns:p14="http://schemas.microsoft.com/office/powerpoint/2010/main" val="22331394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 xmlns:p14="http://schemas.microsoft.com/office/powerpoint/2010/main" val="2207957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71520263"/>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 xmlns:p14="http://schemas.microsoft.com/office/powerpoint/2010/main" val="22477742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 xmlns:p14="http://schemas.microsoft.com/office/powerpoint/2010/main" val="24457152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 xmlns:p14="http://schemas.microsoft.com/office/powerpoint/2010/main" val="294679307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 xmlns:p14="http://schemas.microsoft.com/office/powerpoint/2010/main" val="181057307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 xmlns:p14="http://schemas.microsoft.com/office/powerpoint/2010/main" val="29834256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68274441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 xmlns:p14="http://schemas.microsoft.com/office/powerpoint/2010/main" val="158967273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 xmlns:p14="http://schemas.microsoft.com/office/powerpoint/2010/main" val="270258136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 xmlns:p14="http://schemas.microsoft.com/office/powerpoint/2010/main" val="18189532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 xmlns:p14="http://schemas.microsoft.com/office/powerpoint/2010/main" val="3927156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23706001"/>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 xmlns:p14="http://schemas.microsoft.com/office/powerpoint/2010/main" val="232655959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 xmlns:a16="http://schemas.microsoft.com/office/drawing/2014/main" val="20000"/>
                    </a:ext>
                  </a:extLst>
                </a:gridCol>
                <a:gridCol w="7088889">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5121913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 xmlns:p14="http://schemas.microsoft.com/office/powerpoint/2010/main" val="85010959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 xmlns:p14="http://schemas.microsoft.com/office/powerpoint/2010/main" val="301455938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 xmlns:p14="http://schemas.microsoft.com/office/powerpoint/2010/main" val="32105297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 xmlns:p14="http://schemas.microsoft.com/office/powerpoint/2010/main" val="223300424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 xmlns:p14="http://schemas.microsoft.com/office/powerpoint/2010/main" val="387050497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03637768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 xmlns:p14="http://schemas.microsoft.com/office/powerpoint/2010/main" val="300482168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 xmlns:p14="http://schemas.microsoft.com/office/powerpoint/2010/main" val="913041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 xmlns:p14="http://schemas.microsoft.com/office/powerpoint/2010/main" val="2885418822"/>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 xmlns:p14="http://schemas.microsoft.com/office/powerpoint/2010/main" val="392685307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 xmlns:p14="http://schemas.microsoft.com/office/powerpoint/2010/main" val="353319565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 xmlns:p14="http://schemas.microsoft.com/office/powerpoint/2010/main" val="200149041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 xmlns:p14="http://schemas.microsoft.com/office/powerpoint/2010/main" val="254421704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 xmlns:p14="http://schemas.microsoft.com/office/powerpoint/2010/main" val="330026963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 xmlns:p14="http://schemas.microsoft.com/office/powerpoint/2010/main" val="306233228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 xmlns:p14="http://schemas.microsoft.com/office/powerpoint/2010/main" val="114897089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 xmlns:p14="http://schemas.microsoft.com/office/powerpoint/2010/main" val="2247721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 xmlns:p14="http://schemas.microsoft.com/office/powerpoint/2010/main" val="111898960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 xmlns:p14="http://schemas.microsoft.com/office/powerpoint/2010/main" val="36657073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 xmlns:p14="http://schemas.microsoft.com/office/powerpoint/2010/main" val="209559969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 xmlns:p14="http://schemas.microsoft.com/office/powerpoint/2010/main" val="113035485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 xmlns:p14="http://schemas.microsoft.com/office/powerpoint/2010/main" val="375136714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 xmlns:p14="http://schemas.microsoft.com/office/powerpoint/2010/main" val="394432683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06617213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 xmlns:p14="http://schemas.microsoft.com/office/powerpoint/2010/main" val="107200676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 xmlns:p14="http://schemas.microsoft.com/office/powerpoint/2010/main" val="36206574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 xmlns:p14="http://schemas.microsoft.com/office/powerpoint/2010/main" val="199832942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 xmlns:p14="http://schemas.microsoft.com/office/powerpoint/2010/main" val="264191144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 xmlns:p14="http://schemas.microsoft.com/office/powerpoint/2010/main" val="683866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104129222"/>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 xmlns:p14="http://schemas.microsoft.com/office/powerpoint/2010/main" val="4166134937"/>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 xmlns:p14="http://schemas.microsoft.com/office/powerpoint/2010/main" val="408252649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 xmlns:p14="http://schemas.microsoft.com/office/powerpoint/2010/main" val="82054156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 xmlns:p14="http://schemas.microsoft.com/office/powerpoint/2010/main" val="6005010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 xmlns:p14="http://schemas.microsoft.com/office/powerpoint/2010/main" val="14725967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 xmlns:p14="http://schemas.microsoft.com/office/powerpoint/2010/main" val="165972843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 xmlns:a16="http://schemas.microsoft.com/office/drawing/2014/main" val="20000"/>
                    </a:ext>
                  </a:extLst>
                </a:gridCol>
                <a:gridCol w="4391441">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186667537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 xmlns:p14="http://schemas.microsoft.com/office/powerpoint/2010/main" val="317006122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 xmlns:p14="http://schemas.microsoft.com/office/powerpoint/2010/main" val="116961392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 xmlns:p14="http://schemas.microsoft.com/office/powerpoint/2010/main" val="363033860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 xmlns:p14="http://schemas.microsoft.com/office/powerpoint/2010/main" val="21417869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a:t>
            </a:r>
            <a:r>
              <a:rPr lang="en-IN" sz="1600" dirty="0" smtClean="0">
                <a:latin typeface="Arial" panose="020B0604020202020204" pitchFamily="34" charset="0"/>
                <a:cs typeface="Arial" panose="020B0604020202020204" pitchFamily="34" charset="0"/>
              </a:rPr>
              <a:t>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10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a:t>
            </a:r>
            <a:r>
              <a:rPr lang="en-IN" sz="1600" dirty="0" smtClean="0">
                <a:latin typeface="Arial" panose="020B0604020202020204" pitchFamily="34" charset="0"/>
                <a:cs typeface="Arial" panose="020B0604020202020204" pitchFamily="34" charset="0"/>
              </a:rPr>
              <a:t>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10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1299700"/>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 xmlns:p14="http://schemas.microsoft.com/office/powerpoint/2010/main" val="265053189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 xmlns:a16="http://schemas.microsoft.com/office/drawing/2014/main" val="20000"/>
                    </a:ext>
                  </a:extLst>
                </a:gridCol>
                <a:gridCol w="7828249">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 xmlns:p14="http://schemas.microsoft.com/office/powerpoint/2010/main" val="104855208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 xmlns:p14="http://schemas.microsoft.com/office/powerpoint/2010/main" val="359802899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01813570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 xmlns:p14="http://schemas.microsoft.com/office/powerpoint/2010/main" val="188644307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 xmlns:p14="http://schemas.microsoft.com/office/powerpoint/2010/main" val="2590002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 xmlns:a16="http://schemas.microsoft.com/office/drawing/2014/main" val="20000"/>
                    </a:ext>
                  </a:extLst>
                </a:gridCol>
                <a:gridCol w="6860319">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 xmlns:p14="http://schemas.microsoft.com/office/powerpoint/2010/main" val="141668191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 xmlns:p14="http://schemas.microsoft.com/office/powerpoint/2010/main" val="23898695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 xmlns:p14="http://schemas.microsoft.com/office/powerpoint/2010/main" val="4086723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 xmlns:p14="http://schemas.microsoft.com/office/powerpoint/2010/main" val="1722292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 xmlns:p14="http://schemas.microsoft.com/office/powerpoint/2010/main" val="747176779"/>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 xmlns:a16="http://schemas.microsoft.com/office/drawing/2014/main" val="20000"/>
                    </a:ext>
                  </a:extLst>
                </a:gridCol>
                <a:gridCol w="6936509">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0603569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 xmlns:p14="http://schemas.microsoft.com/office/powerpoint/2010/main" val="287077375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 xmlns:p14="http://schemas.microsoft.com/office/powerpoint/2010/main" val="2228544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 xmlns:p14="http://schemas.microsoft.com/office/powerpoint/2010/main" val="14344016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58210720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 xmlns:p14="http://schemas.microsoft.com/office/powerpoint/2010/main" val="43659615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 xmlns:p14="http://schemas.microsoft.com/office/powerpoint/2010/main" val="55811377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 xmlns:p14="http://schemas.microsoft.com/office/powerpoint/2010/main" val="84213923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 xmlns:p14="http://schemas.microsoft.com/office/powerpoint/2010/main" val="7507055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 xmlns:p14="http://schemas.microsoft.com/office/powerpoint/2010/main" val="3534518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smtClean="0">
                <a:latin typeface="Arial" panose="020B0604020202020204" pitchFamily="34" charset="0"/>
                <a:cs typeface="Arial" panose="020B0604020202020204" pitchFamily="34" charset="0"/>
              </a:rPr>
              <a:t>;          </a:t>
            </a:r>
            <a:r>
              <a:rPr lang="en-IN" b="1" dirty="0" smtClean="0">
                <a:solidFill>
                  <a:srgbClr val="00B050"/>
                </a:solidFill>
                <a:latin typeface="Arial" panose="020B0604020202020204" pitchFamily="34" charset="0"/>
                <a:cs typeface="Arial" panose="020B0604020202020204" pitchFamily="34" charset="0"/>
              </a:rPr>
              <a:t> // e_ibfk_1 is the default constraint name</a:t>
            </a:r>
            <a:endParaRPr lang="en-IN" b="1" dirty="0">
              <a:solidFill>
                <a:srgbClr val="00B050"/>
              </a:solidFill>
              <a:latin typeface="Arial" panose="020B0604020202020204" pitchFamily="34" charset="0"/>
              <a:cs typeface="Arial" panose="020B0604020202020204" pitchFamily="34" charset="0"/>
            </a:endParaRP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673718274"/>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 xmlns:p14="http://schemas.microsoft.com/office/powerpoint/2010/main" val="259280434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99524175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 xmlns:p14="http://schemas.microsoft.com/office/powerpoint/2010/main" val="28652571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 xmlns:p14="http://schemas.microsoft.com/office/powerpoint/2010/main" val="24998552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4022450721"/>
      </p:ext>
    </p:extLst>
  </p:cSld>
  <p:clrMapOvr>
    <a:masterClrMapping/>
  </p:clrMapOvr>
  <p:timing>
    <p:tnLst>
      <p:par>
        <p:cT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013795039"/>
      </p:ext>
    </p:extLst>
  </p:cSld>
  <p:clrMapOvr>
    <a:masterClrMapping/>
  </p:clrMapOvr>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 xmlns:p14="http://schemas.microsoft.com/office/powerpoint/2010/main" val="2437656325"/>
      </p:ext>
    </p:extLst>
  </p:cSld>
  <p:clrMapOvr>
    <a:masterClrMapping/>
  </p:clrMapOvr>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 xmlns:p14="http://schemas.microsoft.com/office/powerpoint/2010/main" val="194067496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1395544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 xmlns:p14="http://schemas.microsoft.com/office/powerpoint/2010/main" val="4082014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smtClean="0">
                <a:solidFill>
                  <a:srgbClr val="006C86"/>
                </a:solidFill>
              </a:rPr>
              <a:t>Prior to MySQL 8.0.16, CREATE TABLE permits only the following limited version of table CHECK constraint syntax, which is parsed and ignored.</a:t>
            </a:r>
            <a:endParaRPr lang="en-US" sz="2000" dirty="0">
              <a:solidFill>
                <a:srgbClr val="006C86"/>
              </a:solidFill>
            </a:endParaRPr>
          </a:p>
        </p:txBody>
      </p:sp>
    </p:spTree>
    <p:extLst>
      <p:ext uri="{BB962C8B-B14F-4D97-AF65-F5344CB8AC3E}">
        <p14:creationId xmlns="" xmlns:p14="http://schemas.microsoft.com/office/powerpoint/2010/main" val="1327898604"/>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 xmlns:p14="http://schemas.microsoft.com/office/powerpoint/2010/main" val="69631159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35271178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 xmlns:p14="http://schemas.microsoft.com/office/powerpoint/2010/main" val="34174881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28258067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 xmlns:p14="http://schemas.microsoft.com/office/powerpoint/2010/main" val="7322521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 xmlns:p14="http://schemas.microsoft.com/office/powerpoint/2010/main" val="2062519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 xmlns:p14="http://schemas.microsoft.com/office/powerpoint/2010/main" val="279540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 xmlns:p14="http://schemas.microsoft.com/office/powerpoint/2010/main" val="3259051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182" y="2081751"/>
            <a:ext cx="8838049"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847149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 xmlns:p14="http://schemas.microsoft.com/office/powerpoint/2010/main" val="163246979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1666050" y="4071942"/>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14709889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 xmlns:p14="http://schemas.microsoft.com/office/powerpoint/2010/main" val="597802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20</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29024891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259516704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 xmlns:p14="http://schemas.microsoft.com/office/powerpoint/2010/main" val="365464070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672970" y="762002"/>
            <a:ext cx="8844473" cy="2308324"/>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 xmlns:p14="http://schemas.microsoft.com/office/powerpoint/2010/main" val="386062971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1470988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 xmlns:p14="http://schemas.microsoft.com/office/powerpoint/2010/main" val="38383882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42566411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varchar(10</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 xmlns:a16="http://schemas.microsoft.com/office/drawing/2014/main" val="20000"/>
                    </a:ext>
                  </a:extLst>
                </a:gridCol>
                <a:gridCol w="853328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1549731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OBJECTIVE</a:t>
            </a: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a:t>
            </a:r>
            <a:r>
              <a:rPr lang="en-US" sz="2000" dirty="0" smtClean="0">
                <a:solidFill>
                  <a:srgbClr val="222222"/>
                </a:solidFill>
                <a:latin typeface="Arial" panose="020B0604020202020204" pitchFamily="34" charset="0"/>
                <a:cs typeface="Arial" panose="020B0604020202020204" pitchFamily="34" charset="0"/>
              </a:rPr>
              <a:t>database </a:t>
            </a:r>
            <a:r>
              <a:rPr lang="en-US" sz="2000" dirty="0">
                <a:solidFill>
                  <a:srgbClr val="222222"/>
                </a:solidFill>
                <a:latin typeface="Arial" panose="020B0604020202020204" pitchFamily="34" charset="0"/>
                <a:cs typeface="Arial" panose="020B0604020202020204" pitchFamily="34" charset="0"/>
              </a:rPr>
              <a:t>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74864847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smtClean="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smtClean="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9449690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a:t>
            </a:r>
            <a:r>
              <a:rPr lang="en-IN" sz="4000" b="1" i="1" dirty="0">
                <a:solidFill>
                  <a:srgbClr val="C41A1A"/>
                </a:solidFill>
                <a:latin typeface="Palatino Linotype" panose="02040502050505030304" pitchFamily="18" charset="0"/>
                <a:cs typeface="Calibri" panose="020F0502020204030204" pitchFamily="34" charset="0"/>
              </a:rPr>
              <a:t>Table structure  with constraints</a:t>
            </a:r>
            <a:endParaRPr lang="en-US" sz="4000" dirty="0">
              <a:solidFill>
                <a:srgbClr val="C41A1A"/>
              </a:solidFill>
            </a:endParaRPr>
          </a:p>
        </p:txBody>
      </p:sp>
    </p:spTree>
    <p:extLst>
      <p:ext uri="{BB962C8B-B14F-4D97-AF65-F5344CB8AC3E}">
        <p14:creationId xmlns="" xmlns:p14="http://schemas.microsoft.com/office/powerpoint/2010/main" val="4629038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0818488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26900793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7295654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 xmlns:a16="http://schemas.microsoft.com/office/drawing/2014/main" val="20000"/>
                    </a:ext>
                  </a:extLst>
                </a:gridCol>
                <a:gridCol w="9066620">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22563600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 xmlns:a16="http://schemas.microsoft.com/office/drawing/2014/main" val="20000"/>
                    </a:ext>
                  </a:extLst>
                </a:gridCol>
                <a:gridCol w="876185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5924322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value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01587" y="838200"/>
            <a:ext cx="11987239"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a:t>
            </a:r>
            <a:r>
              <a:rPr lang="en-US" sz="1600" b="1" dirty="0" smtClean="0">
                <a:solidFill>
                  <a:srgbClr val="C00000"/>
                </a:solidFill>
                <a:latin typeface="Arial" panose="020B0604020202020204" pitchFamily="34" charset="0"/>
                <a:cs typeface="Arial" panose="020B0604020202020204" pitchFamily="34" charset="0"/>
              </a:rPr>
              <a:t>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12691357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59858214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 xmlns:p14="http://schemas.microsoft.com/office/powerpoint/2010/main" val="1335528092"/>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34846870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8495399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smtClean="0"/>
              <a:t>Unsigned</a:t>
            </a:r>
            <a:r>
              <a:rPr lang="en-US" sz="2400" dirty="0" smtClean="0"/>
              <a:t> type can be used to permit only nonnegative numbers</a:t>
            </a:r>
            <a:endParaRPr lang="en-US" sz="2400" dirty="0"/>
          </a:p>
        </p:txBody>
      </p:sp>
    </p:spTree>
    <p:extLst>
      <p:ext uri="{BB962C8B-B14F-4D97-AF65-F5344CB8AC3E}">
        <p14:creationId xmlns="" xmlns:p14="http://schemas.microsoft.com/office/powerpoint/2010/main" val="37650640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133052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6843052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 xmlns:p14="http://schemas.microsoft.com/office/powerpoint/2010/main" val="24542697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11740093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15801738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5497988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 xmlns:p14="http://schemas.microsoft.com/office/powerpoint/2010/main" val="3045896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239072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 xmlns:p14="http://schemas.microsoft.com/office/powerpoint/2010/main" val="2685416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 xmlns:p14="http://schemas.microsoft.com/office/powerpoint/2010/main" val="400772020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7731630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41108524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 xmlns:p14="http://schemas.microsoft.com/office/powerpoint/2010/main" val="3463879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572939" y="3886200"/>
            <a:ext cx="5044537" cy="1905000"/>
          </a:xfrm>
          <a:prstGeom prst="rect">
            <a:avLst/>
          </a:prstGeom>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9858538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97793450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30718830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38332322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596850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Tree>
    <p:extLst>
      <p:ext uri="{BB962C8B-B14F-4D97-AF65-F5344CB8AC3E}">
        <p14:creationId xmlns="" xmlns:p14="http://schemas.microsoft.com/office/powerpoint/2010/main" val="415478542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255259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371107205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5628631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 xmlns:p14="http://schemas.microsoft.com/office/powerpoint/2010/main" val="6788994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617</TotalTime>
  <Words>34165</Words>
  <Application>Microsoft Office PowerPoint</Application>
  <PresentationFormat>Custom</PresentationFormat>
  <Paragraphs>4628</Paragraphs>
  <Slides>555</Slides>
  <Notes>7</Notes>
  <HiddenSlides>12</HiddenSlides>
  <MMClips>0</MMClips>
  <ScaleCrop>false</ScaleCrop>
  <HeadingPairs>
    <vt:vector size="4" baseType="variant">
      <vt:variant>
        <vt:lpstr>Theme</vt:lpstr>
      </vt:variant>
      <vt:variant>
        <vt:i4>1</vt:i4>
      </vt:variant>
      <vt:variant>
        <vt:lpstr>Slide Titles</vt:lpstr>
      </vt:variant>
      <vt:variant>
        <vt:i4>555</vt:i4>
      </vt:variant>
    </vt:vector>
  </HeadingPairs>
  <TitlesOfParts>
    <vt:vector size="556"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SHOW CREATE VIEW Syntax</vt:lpstr>
      <vt:lpstr>Slide 94</vt:lpstr>
      <vt:lpstr>Slide 95</vt:lpstr>
      <vt:lpstr>Slide 96</vt:lpstr>
      <vt:lpstr>Slide 97</vt:lpstr>
      <vt:lpstr>SHOW INDEX Syntax</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SELECT CLAUSE</vt:lpstr>
      <vt:lpstr>Capabilities of    SELECT Statement</vt:lpstr>
      <vt:lpstr>Capabilities of    SELECT Statement</vt:lpstr>
      <vt:lpstr>Capabilities of    SELECT Statement</vt:lpstr>
      <vt:lpstr>Capabilities of    SELECT Statement</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There are 3 places where aggregate functions can appear in a query</vt:lpstr>
      <vt:lpstr>Slide 175</vt:lpstr>
      <vt:lpstr>Slide 176</vt:lpstr>
      <vt:lpstr>Slide 177</vt:lpstr>
      <vt:lpstr>Slide 178</vt:lpstr>
      <vt:lpstr>There are 3 places where aggregate functions can appear in a query</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Entity Relationship Diagram (ER Diagram)</vt:lpstr>
      <vt:lpstr>Entity Relationship Diagram (ER Diagram)</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SHOW ENGINES Syntax</vt:lpstr>
      <vt:lpstr>ENGINES</vt:lpstr>
      <vt:lpstr>Slide 325</vt:lpstr>
      <vt:lpstr>SHOW DATABASES Syntax</vt:lpstr>
      <vt:lpstr>Slide 327</vt:lpstr>
      <vt:lpstr>USE DATABASES Syntax</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97</cp:revision>
  <dcterms:created xsi:type="dcterms:W3CDTF">2019-04-24T09:11:59Z</dcterms:created>
  <dcterms:modified xsi:type="dcterms:W3CDTF">2019-08-27T01:39:15Z</dcterms:modified>
</cp:coreProperties>
</file>